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60" autoAdjust="0"/>
    <p:restoredTop sz="62181" autoAdjust="0"/>
  </p:normalViewPr>
  <p:slideViewPr>
    <p:cSldViewPr>
      <p:cViewPr varScale="1">
        <p:scale>
          <a:sx n="70" d="100"/>
          <a:sy n="70" d="100"/>
        </p:scale>
        <p:origin x="-39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7FFE77D-6C5D-44F8-9C49-BACDCF1FD66D}" type="doc">
      <dgm:prSet loTypeId="urn:microsoft.com/office/officeart/2005/8/layout/hierarchy3" loCatId="list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4AFBE4AA-3339-4160-96BA-3966D3A64C28}">
      <dgm:prSet phldrT="[Текст]" custT="1"/>
      <dgm:spPr/>
      <dgm:t>
        <a:bodyPr/>
        <a:lstStyle/>
        <a:p>
          <a:r>
            <a:rPr lang="ru-RU" sz="4000" b="1" dirty="0" smtClean="0">
              <a:solidFill>
                <a:schemeClr val="tx1"/>
              </a:solidFill>
            </a:rPr>
            <a:t>Формы работы на уроках с использованием Сети</a:t>
          </a:r>
          <a:endParaRPr lang="ru-RU" sz="4000" b="1" dirty="0">
            <a:solidFill>
              <a:schemeClr val="tx1"/>
            </a:solidFill>
          </a:endParaRPr>
        </a:p>
      </dgm:t>
    </dgm:pt>
    <dgm:pt modelId="{F07805D3-43EB-493F-B91C-7D468DF08719}" type="parTrans" cxnId="{572B04F3-015C-4C08-8099-926ED841417B}">
      <dgm:prSet/>
      <dgm:spPr/>
      <dgm:t>
        <a:bodyPr/>
        <a:lstStyle/>
        <a:p>
          <a:endParaRPr lang="ru-RU" sz="7200"/>
        </a:p>
      </dgm:t>
    </dgm:pt>
    <dgm:pt modelId="{3AC1C790-AC1B-4A28-86FA-C3EBD0AE53A9}" type="sibTrans" cxnId="{572B04F3-015C-4C08-8099-926ED841417B}">
      <dgm:prSet/>
      <dgm:spPr/>
      <dgm:t>
        <a:bodyPr/>
        <a:lstStyle/>
        <a:p>
          <a:endParaRPr lang="ru-RU" sz="7200"/>
        </a:p>
      </dgm:t>
    </dgm:pt>
    <dgm:pt modelId="{C7E098A5-F811-4D1D-9E1A-394BBA2AE2C6}">
      <dgm:prSet phldrT="[Текст]" custT="1"/>
      <dgm:spPr/>
      <dgm:t>
        <a:bodyPr/>
        <a:lstStyle/>
        <a:p>
          <a:r>
            <a:rPr lang="ru-RU" sz="3200" dirty="0" smtClean="0"/>
            <a:t>фронтальная (виртуальные путешествия, глобальный сетевой проект); </a:t>
          </a:r>
          <a:endParaRPr lang="ru-RU" sz="3200" dirty="0"/>
        </a:p>
      </dgm:t>
    </dgm:pt>
    <dgm:pt modelId="{8AAAA7F0-FC87-4EAB-AFE0-2C428D679624}" type="parTrans" cxnId="{FE50F157-C940-440B-9904-80CE056FDBE7}">
      <dgm:prSet/>
      <dgm:spPr/>
      <dgm:t>
        <a:bodyPr/>
        <a:lstStyle/>
        <a:p>
          <a:endParaRPr lang="ru-RU" sz="7200"/>
        </a:p>
      </dgm:t>
    </dgm:pt>
    <dgm:pt modelId="{9A5D41E9-4BBB-4450-A3E9-78133ECBCE85}" type="sibTrans" cxnId="{FE50F157-C940-440B-9904-80CE056FDBE7}">
      <dgm:prSet/>
      <dgm:spPr/>
      <dgm:t>
        <a:bodyPr/>
        <a:lstStyle/>
        <a:p>
          <a:endParaRPr lang="ru-RU" sz="7200"/>
        </a:p>
      </dgm:t>
    </dgm:pt>
    <dgm:pt modelId="{5AC87AF0-9AE2-4DF8-8385-1EC80A3A7004}">
      <dgm:prSet phldrT="[Текст]" custT="1"/>
      <dgm:spPr/>
      <dgm:t>
        <a:bodyPr/>
        <a:lstStyle/>
        <a:p>
          <a:r>
            <a:rPr lang="ru-RU" sz="3200" dirty="0" smtClean="0"/>
            <a:t>индивидуальная (поиск, отбор и анализ учебной информации);</a:t>
          </a:r>
          <a:endParaRPr lang="ru-RU" sz="3200" dirty="0"/>
        </a:p>
      </dgm:t>
    </dgm:pt>
    <dgm:pt modelId="{BEC0947C-0096-41AF-AE88-67084A991315}" type="parTrans" cxnId="{41410BAE-E304-4EC9-BBAE-784F3648463E}">
      <dgm:prSet/>
      <dgm:spPr/>
      <dgm:t>
        <a:bodyPr/>
        <a:lstStyle/>
        <a:p>
          <a:endParaRPr lang="ru-RU" sz="7200"/>
        </a:p>
      </dgm:t>
    </dgm:pt>
    <dgm:pt modelId="{5A27241D-F896-46A2-B368-F977D7ADE961}" type="sibTrans" cxnId="{41410BAE-E304-4EC9-BBAE-784F3648463E}">
      <dgm:prSet/>
      <dgm:spPr/>
      <dgm:t>
        <a:bodyPr/>
        <a:lstStyle/>
        <a:p>
          <a:endParaRPr lang="ru-RU" sz="7200"/>
        </a:p>
      </dgm:t>
    </dgm:pt>
    <dgm:pt modelId="{583B7F7E-BC51-43CC-8D20-4A94109BC58E}">
      <dgm:prSet phldrT="[Текст]" custT="1"/>
      <dgm:spPr/>
      <dgm:t>
        <a:bodyPr/>
        <a:lstStyle/>
        <a:p>
          <a:r>
            <a:rPr lang="ru-RU" sz="3200" dirty="0" smtClean="0"/>
            <a:t>в группах (проектный метод);</a:t>
          </a:r>
          <a:endParaRPr lang="ru-RU" sz="3200" dirty="0"/>
        </a:p>
      </dgm:t>
    </dgm:pt>
    <dgm:pt modelId="{539DB0DF-CF26-46CB-A9F1-BF84816B4142}" type="parTrans" cxnId="{40A91C99-9EBD-467F-95C9-1D7B184F9CFE}">
      <dgm:prSet/>
      <dgm:spPr/>
      <dgm:t>
        <a:bodyPr/>
        <a:lstStyle/>
        <a:p>
          <a:endParaRPr lang="ru-RU" sz="7200"/>
        </a:p>
      </dgm:t>
    </dgm:pt>
    <dgm:pt modelId="{7CFB6ABD-4A1E-44D1-969E-8E1B6DB0643A}" type="sibTrans" cxnId="{40A91C99-9EBD-467F-95C9-1D7B184F9CFE}">
      <dgm:prSet/>
      <dgm:spPr/>
      <dgm:t>
        <a:bodyPr/>
        <a:lstStyle/>
        <a:p>
          <a:endParaRPr lang="ru-RU" sz="7200"/>
        </a:p>
      </dgm:t>
    </dgm:pt>
    <dgm:pt modelId="{770EB7A2-E0EE-4288-AE5D-F1ACE00FCCB5}">
      <dgm:prSet phldrT="[Текст]" custT="1"/>
      <dgm:spPr/>
      <dgm:t>
        <a:bodyPr/>
        <a:lstStyle/>
        <a:p>
          <a:r>
            <a:rPr lang="ru-RU" sz="3200" dirty="0" smtClean="0"/>
            <a:t>работа в малых группах вне класса.</a:t>
          </a:r>
          <a:endParaRPr lang="ru-RU" sz="3200" dirty="0"/>
        </a:p>
      </dgm:t>
    </dgm:pt>
    <dgm:pt modelId="{79D87DDE-5F1F-4BF9-9BBA-1A5716F86914}" type="parTrans" cxnId="{AEB360D4-5565-414E-BBD1-3014463ADF29}">
      <dgm:prSet/>
      <dgm:spPr/>
      <dgm:t>
        <a:bodyPr/>
        <a:lstStyle/>
        <a:p>
          <a:endParaRPr lang="ru-RU" sz="7200"/>
        </a:p>
      </dgm:t>
    </dgm:pt>
    <dgm:pt modelId="{338F63E6-D319-43A8-B92B-5AEB496808BA}" type="sibTrans" cxnId="{AEB360D4-5565-414E-BBD1-3014463ADF29}">
      <dgm:prSet/>
      <dgm:spPr/>
      <dgm:t>
        <a:bodyPr/>
        <a:lstStyle/>
        <a:p>
          <a:endParaRPr lang="ru-RU" sz="7200"/>
        </a:p>
      </dgm:t>
    </dgm:pt>
    <dgm:pt modelId="{228FB6CF-8A70-4444-919E-06BD1E78FD24}" type="pres">
      <dgm:prSet presAssocID="{87FFE77D-6C5D-44F8-9C49-BACDCF1FD66D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069A4A3E-445B-4EFD-BB8E-D252F464E6BD}" type="pres">
      <dgm:prSet presAssocID="{4AFBE4AA-3339-4160-96BA-3966D3A64C28}" presName="root" presStyleCnt="0"/>
      <dgm:spPr/>
    </dgm:pt>
    <dgm:pt modelId="{35150F6D-7163-44A9-A523-9BB6A0B38D72}" type="pres">
      <dgm:prSet presAssocID="{4AFBE4AA-3339-4160-96BA-3966D3A64C28}" presName="rootComposite" presStyleCnt="0"/>
      <dgm:spPr/>
    </dgm:pt>
    <dgm:pt modelId="{9A51D027-DAD4-4F6F-BA80-147D44DCAFBE}" type="pres">
      <dgm:prSet presAssocID="{4AFBE4AA-3339-4160-96BA-3966D3A64C28}" presName="rootText" presStyleLbl="node1" presStyleIdx="0" presStyleCnt="1" custScaleX="543236" custScaleY="240010"/>
      <dgm:spPr/>
      <dgm:t>
        <a:bodyPr/>
        <a:lstStyle/>
        <a:p>
          <a:endParaRPr lang="ru-RU"/>
        </a:p>
      </dgm:t>
    </dgm:pt>
    <dgm:pt modelId="{9EB01788-F671-49E9-A5A6-147017FC177F}" type="pres">
      <dgm:prSet presAssocID="{4AFBE4AA-3339-4160-96BA-3966D3A64C28}" presName="rootConnector" presStyleLbl="node1" presStyleIdx="0" presStyleCnt="1"/>
      <dgm:spPr/>
      <dgm:t>
        <a:bodyPr/>
        <a:lstStyle/>
        <a:p>
          <a:endParaRPr lang="ru-RU"/>
        </a:p>
      </dgm:t>
    </dgm:pt>
    <dgm:pt modelId="{1D360C1B-F6A3-4DC8-B912-3FCDCB1C87AC}" type="pres">
      <dgm:prSet presAssocID="{4AFBE4AA-3339-4160-96BA-3966D3A64C28}" presName="childShape" presStyleCnt="0"/>
      <dgm:spPr/>
    </dgm:pt>
    <dgm:pt modelId="{70D269EC-5F5B-452E-8091-EDD70F2C8616}" type="pres">
      <dgm:prSet presAssocID="{8AAAA7F0-FC87-4EAB-AFE0-2C428D679624}" presName="Name13" presStyleLbl="parChTrans1D2" presStyleIdx="0" presStyleCnt="4"/>
      <dgm:spPr/>
      <dgm:t>
        <a:bodyPr/>
        <a:lstStyle/>
        <a:p>
          <a:endParaRPr lang="ru-RU"/>
        </a:p>
      </dgm:t>
    </dgm:pt>
    <dgm:pt modelId="{539E4C6A-4967-4CE9-8B80-3B2952E61E72}" type="pres">
      <dgm:prSet presAssocID="{C7E098A5-F811-4D1D-9E1A-394BBA2AE2C6}" presName="childText" presStyleLbl="bgAcc1" presStyleIdx="0" presStyleCnt="4" custScaleX="604102" custScaleY="2283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A7F6B4-69A1-4F60-B084-CF1E4BAAFBFA}" type="pres">
      <dgm:prSet presAssocID="{BEC0947C-0096-41AF-AE88-67084A991315}" presName="Name13" presStyleLbl="parChTrans1D2" presStyleIdx="1" presStyleCnt="4"/>
      <dgm:spPr/>
      <dgm:t>
        <a:bodyPr/>
        <a:lstStyle/>
        <a:p>
          <a:endParaRPr lang="ru-RU"/>
        </a:p>
      </dgm:t>
    </dgm:pt>
    <dgm:pt modelId="{3E548350-7C6C-43F8-BF42-32D0416CAA4E}" type="pres">
      <dgm:prSet presAssocID="{5AC87AF0-9AE2-4DF8-8385-1EC80A3A7004}" presName="childText" presStyleLbl="bgAcc1" presStyleIdx="1" presStyleCnt="4" custScaleX="604102" custScaleY="17887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9FDAA7-CAED-47EB-9112-59678115E60D}" type="pres">
      <dgm:prSet presAssocID="{539DB0DF-CF26-46CB-A9F1-BF84816B4142}" presName="Name13" presStyleLbl="parChTrans1D2" presStyleIdx="2" presStyleCnt="4"/>
      <dgm:spPr/>
      <dgm:t>
        <a:bodyPr/>
        <a:lstStyle/>
        <a:p>
          <a:endParaRPr lang="ru-RU"/>
        </a:p>
      </dgm:t>
    </dgm:pt>
    <dgm:pt modelId="{8EC1D9F2-1568-4611-A060-DAED4D53103C}" type="pres">
      <dgm:prSet presAssocID="{583B7F7E-BC51-43CC-8D20-4A94109BC58E}" presName="childText" presStyleLbl="bgAcc1" presStyleIdx="2" presStyleCnt="4" custScaleX="604102" custScaleY="13944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0C6909-CF61-40FC-AA23-A16EE58F939C}" type="pres">
      <dgm:prSet presAssocID="{79D87DDE-5F1F-4BF9-9BBA-1A5716F86914}" presName="Name13" presStyleLbl="parChTrans1D2" presStyleIdx="3" presStyleCnt="4"/>
      <dgm:spPr/>
      <dgm:t>
        <a:bodyPr/>
        <a:lstStyle/>
        <a:p>
          <a:endParaRPr lang="ru-RU"/>
        </a:p>
      </dgm:t>
    </dgm:pt>
    <dgm:pt modelId="{26BB819C-EB7B-4336-A7CB-6615ECAF04FA}" type="pres">
      <dgm:prSet presAssocID="{770EB7A2-E0EE-4288-AE5D-F1ACE00FCCB5}" presName="childText" presStyleLbl="bgAcc1" presStyleIdx="3" presStyleCnt="4" custScaleX="604102" custScaleY="1950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E50F157-C940-440B-9904-80CE056FDBE7}" srcId="{4AFBE4AA-3339-4160-96BA-3966D3A64C28}" destId="{C7E098A5-F811-4D1D-9E1A-394BBA2AE2C6}" srcOrd="0" destOrd="0" parTransId="{8AAAA7F0-FC87-4EAB-AFE0-2C428D679624}" sibTransId="{9A5D41E9-4BBB-4450-A3E9-78133ECBCE85}"/>
    <dgm:cxn modelId="{F119BF3D-63B5-4BE3-8C3D-4882D675147D}" type="presOf" srcId="{5AC87AF0-9AE2-4DF8-8385-1EC80A3A7004}" destId="{3E548350-7C6C-43F8-BF42-32D0416CAA4E}" srcOrd="0" destOrd="0" presId="urn:microsoft.com/office/officeart/2005/8/layout/hierarchy3"/>
    <dgm:cxn modelId="{40A91C99-9EBD-467F-95C9-1D7B184F9CFE}" srcId="{4AFBE4AA-3339-4160-96BA-3966D3A64C28}" destId="{583B7F7E-BC51-43CC-8D20-4A94109BC58E}" srcOrd="2" destOrd="0" parTransId="{539DB0DF-CF26-46CB-A9F1-BF84816B4142}" sibTransId="{7CFB6ABD-4A1E-44D1-969E-8E1B6DB0643A}"/>
    <dgm:cxn modelId="{CBBE759B-7759-4E0E-85E7-C9756759A6AB}" type="presOf" srcId="{79D87DDE-5F1F-4BF9-9BBA-1A5716F86914}" destId="{2B0C6909-CF61-40FC-AA23-A16EE58F939C}" srcOrd="0" destOrd="0" presId="urn:microsoft.com/office/officeart/2005/8/layout/hierarchy3"/>
    <dgm:cxn modelId="{4207478A-E842-4C7E-B8D5-3047BF3753FC}" type="presOf" srcId="{4AFBE4AA-3339-4160-96BA-3966D3A64C28}" destId="{9A51D027-DAD4-4F6F-BA80-147D44DCAFBE}" srcOrd="0" destOrd="0" presId="urn:microsoft.com/office/officeart/2005/8/layout/hierarchy3"/>
    <dgm:cxn modelId="{572B04F3-015C-4C08-8099-926ED841417B}" srcId="{87FFE77D-6C5D-44F8-9C49-BACDCF1FD66D}" destId="{4AFBE4AA-3339-4160-96BA-3966D3A64C28}" srcOrd="0" destOrd="0" parTransId="{F07805D3-43EB-493F-B91C-7D468DF08719}" sibTransId="{3AC1C790-AC1B-4A28-86FA-C3EBD0AE53A9}"/>
    <dgm:cxn modelId="{7A05E7E4-5661-4B45-9ABC-8A4ADF65444A}" type="presOf" srcId="{583B7F7E-BC51-43CC-8D20-4A94109BC58E}" destId="{8EC1D9F2-1568-4611-A060-DAED4D53103C}" srcOrd="0" destOrd="0" presId="urn:microsoft.com/office/officeart/2005/8/layout/hierarchy3"/>
    <dgm:cxn modelId="{7144D3A9-1D7F-4B9C-BDE2-3DE91521B227}" type="presOf" srcId="{539DB0DF-CF26-46CB-A9F1-BF84816B4142}" destId="{1C9FDAA7-CAED-47EB-9112-59678115E60D}" srcOrd="0" destOrd="0" presId="urn:microsoft.com/office/officeart/2005/8/layout/hierarchy3"/>
    <dgm:cxn modelId="{58D9E48B-1902-4D25-866C-95DACC517264}" type="presOf" srcId="{770EB7A2-E0EE-4288-AE5D-F1ACE00FCCB5}" destId="{26BB819C-EB7B-4336-A7CB-6615ECAF04FA}" srcOrd="0" destOrd="0" presId="urn:microsoft.com/office/officeart/2005/8/layout/hierarchy3"/>
    <dgm:cxn modelId="{41410BAE-E304-4EC9-BBAE-784F3648463E}" srcId="{4AFBE4AA-3339-4160-96BA-3966D3A64C28}" destId="{5AC87AF0-9AE2-4DF8-8385-1EC80A3A7004}" srcOrd="1" destOrd="0" parTransId="{BEC0947C-0096-41AF-AE88-67084A991315}" sibTransId="{5A27241D-F896-46A2-B368-F977D7ADE961}"/>
    <dgm:cxn modelId="{C927BA54-6E77-4A7B-BDA9-22C5A14735E5}" type="presOf" srcId="{BEC0947C-0096-41AF-AE88-67084A991315}" destId="{25A7F6B4-69A1-4F60-B084-CF1E4BAAFBFA}" srcOrd="0" destOrd="0" presId="urn:microsoft.com/office/officeart/2005/8/layout/hierarchy3"/>
    <dgm:cxn modelId="{26BE2776-F9E2-4368-8A83-87E794057EB4}" type="presOf" srcId="{8AAAA7F0-FC87-4EAB-AFE0-2C428D679624}" destId="{70D269EC-5F5B-452E-8091-EDD70F2C8616}" srcOrd="0" destOrd="0" presId="urn:microsoft.com/office/officeart/2005/8/layout/hierarchy3"/>
    <dgm:cxn modelId="{AEB360D4-5565-414E-BBD1-3014463ADF29}" srcId="{4AFBE4AA-3339-4160-96BA-3966D3A64C28}" destId="{770EB7A2-E0EE-4288-AE5D-F1ACE00FCCB5}" srcOrd="3" destOrd="0" parTransId="{79D87DDE-5F1F-4BF9-9BBA-1A5716F86914}" sibTransId="{338F63E6-D319-43A8-B92B-5AEB496808BA}"/>
    <dgm:cxn modelId="{DE2FE0B3-2A14-4982-9A08-06376788740B}" type="presOf" srcId="{87FFE77D-6C5D-44F8-9C49-BACDCF1FD66D}" destId="{228FB6CF-8A70-4444-919E-06BD1E78FD24}" srcOrd="0" destOrd="0" presId="urn:microsoft.com/office/officeart/2005/8/layout/hierarchy3"/>
    <dgm:cxn modelId="{D7EFC827-050B-4B5E-88A4-8681BD04C490}" type="presOf" srcId="{C7E098A5-F811-4D1D-9E1A-394BBA2AE2C6}" destId="{539E4C6A-4967-4CE9-8B80-3B2952E61E72}" srcOrd="0" destOrd="0" presId="urn:microsoft.com/office/officeart/2005/8/layout/hierarchy3"/>
    <dgm:cxn modelId="{79CC78AE-9631-4DC6-8A7D-9C20648DDF47}" type="presOf" srcId="{4AFBE4AA-3339-4160-96BA-3966D3A64C28}" destId="{9EB01788-F671-49E9-A5A6-147017FC177F}" srcOrd="1" destOrd="0" presId="urn:microsoft.com/office/officeart/2005/8/layout/hierarchy3"/>
    <dgm:cxn modelId="{B41145B8-606D-4211-9EE3-5BBD5B68C8A6}" type="presParOf" srcId="{228FB6CF-8A70-4444-919E-06BD1E78FD24}" destId="{069A4A3E-445B-4EFD-BB8E-D252F464E6BD}" srcOrd="0" destOrd="0" presId="urn:microsoft.com/office/officeart/2005/8/layout/hierarchy3"/>
    <dgm:cxn modelId="{68578DAF-3D12-476E-B04C-37C939D22F2E}" type="presParOf" srcId="{069A4A3E-445B-4EFD-BB8E-D252F464E6BD}" destId="{35150F6D-7163-44A9-A523-9BB6A0B38D72}" srcOrd="0" destOrd="0" presId="urn:microsoft.com/office/officeart/2005/8/layout/hierarchy3"/>
    <dgm:cxn modelId="{DCA696EC-2062-44D7-8CD9-F547C1725FE0}" type="presParOf" srcId="{35150F6D-7163-44A9-A523-9BB6A0B38D72}" destId="{9A51D027-DAD4-4F6F-BA80-147D44DCAFBE}" srcOrd="0" destOrd="0" presId="urn:microsoft.com/office/officeart/2005/8/layout/hierarchy3"/>
    <dgm:cxn modelId="{4BFB2613-E952-42FA-82E7-ADCD63C2194E}" type="presParOf" srcId="{35150F6D-7163-44A9-A523-9BB6A0B38D72}" destId="{9EB01788-F671-49E9-A5A6-147017FC177F}" srcOrd="1" destOrd="0" presId="urn:microsoft.com/office/officeart/2005/8/layout/hierarchy3"/>
    <dgm:cxn modelId="{CB01544A-7D20-4EB1-9185-697FFEAEE792}" type="presParOf" srcId="{069A4A3E-445B-4EFD-BB8E-D252F464E6BD}" destId="{1D360C1B-F6A3-4DC8-B912-3FCDCB1C87AC}" srcOrd="1" destOrd="0" presId="urn:microsoft.com/office/officeart/2005/8/layout/hierarchy3"/>
    <dgm:cxn modelId="{591DCC4A-2FCE-4E07-A09C-B586ECF0544E}" type="presParOf" srcId="{1D360C1B-F6A3-4DC8-B912-3FCDCB1C87AC}" destId="{70D269EC-5F5B-452E-8091-EDD70F2C8616}" srcOrd="0" destOrd="0" presId="urn:microsoft.com/office/officeart/2005/8/layout/hierarchy3"/>
    <dgm:cxn modelId="{0ABBF024-3145-4C76-BA1E-7FDFEB329458}" type="presParOf" srcId="{1D360C1B-F6A3-4DC8-B912-3FCDCB1C87AC}" destId="{539E4C6A-4967-4CE9-8B80-3B2952E61E72}" srcOrd="1" destOrd="0" presId="urn:microsoft.com/office/officeart/2005/8/layout/hierarchy3"/>
    <dgm:cxn modelId="{ABEBFAC1-ACD3-4875-8146-516BD118A879}" type="presParOf" srcId="{1D360C1B-F6A3-4DC8-B912-3FCDCB1C87AC}" destId="{25A7F6B4-69A1-4F60-B084-CF1E4BAAFBFA}" srcOrd="2" destOrd="0" presId="urn:microsoft.com/office/officeart/2005/8/layout/hierarchy3"/>
    <dgm:cxn modelId="{6C7E6B49-7940-4AC9-8BBD-BB9351E6808D}" type="presParOf" srcId="{1D360C1B-F6A3-4DC8-B912-3FCDCB1C87AC}" destId="{3E548350-7C6C-43F8-BF42-32D0416CAA4E}" srcOrd="3" destOrd="0" presId="urn:microsoft.com/office/officeart/2005/8/layout/hierarchy3"/>
    <dgm:cxn modelId="{6EC73292-BC1F-4CC0-ACF4-07F51C737B8C}" type="presParOf" srcId="{1D360C1B-F6A3-4DC8-B912-3FCDCB1C87AC}" destId="{1C9FDAA7-CAED-47EB-9112-59678115E60D}" srcOrd="4" destOrd="0" presId="urn:microsoft.com/office/officeart/2005/8/layout/hierarchy3"/>
    <dgm:cxn modelId="{07EABDF6-61EB-461A-811F-ABD46348CA16}" type="presParOf" srcId="{1D360C1B-F6A3-4DC8-B912-3FCDCB1C87AC}" destId="{8EC1D9F2-1568-4611-A060-DAED4D53103C}" srcOrd="5" destOrd="0" presId="urn:microsoft.com/office/officeart/2005/8/layout/hierarchy3"/>
    <dgm:cxn modelId="{E010B615-A1A8-4B81-AACF-57D72AC73742}" type="presParOf" srcId="{1D360C1B-F6A3-4DC8-B912-3FCDCB1C87AC}" destId="{2B0C6909-CF61-40FC-AA23-A16EE58F939C}" srcOrd="6" destOrd="0" presId="urn:microsoft.com/office/officeart/2005/8/layout/hierarchy3"/>
    <dgm:cxn modelId="{692E3F4D-0748-46FE-8674-E205C8574B29}" type="presParOf" srcId="{1D360C1B-F6A3-4DC8-B912-3FCDCB1C87AC}" destId="{26BB819C-EB7B-4336-A7CB-6615ECAF04FA}" srcOrd="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51D027-DAD4-4F6F-BA80-147D44DCAFBE}">
      <dsp:nvSpPr>
        <dsp:cNvPr id="0" name=""/>
        <dsp:cNvSpPr/>
      </dsp:nvSpPr>
      <dsp:spPr>
        <a:xfrm>
          <a:off x="5184" y="72171"/>
          <a:ext cx="6743281" cy="1489642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50800" rIns="76200" bIns="508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kern="1200" dirty="0" smtClean="0">
              <a:solidFill>
                <a:schemeClr val="tx1"/>
              </a:solidFill>
            </a:rPr>
            <a:t>Формы работы на уроках с использованием Сети</a:t>
          </a:r>
          <a:endParaRPr lang="ru-RU" sz="4000" b="1" kern="1200" dirty="0">
            <a:solidFill>
              <a:schemeClr val="tx1"/>
            </a:solidFill>
          </a:endParaRPr>
        </a:p>
      </dsp:txBody>
      <dsp:txXfrm>
        <a:off x="48814" y="115801"/>
        <a:ext cx="6656021" cy="1402382"/>
      </dsp:txXfrm>
    </dsp:sp>
    <dsp:sp modelId="{70D269EC-5F5B-452E-8091-EDD70F2C8616}">
      <dsp:nvSpPr>
        <dsp:cNvPr id="0" name=""/>
        <dsp:cNvSpPr/>
      </dsp:nvSpPr>
      <dsp:spPr>
        <a:xfrm>
          <a:off x="679512" y="1561813"/>
          <a:ext cx="674328" cy="8637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63708"/>
              </a:lnTo>
              <a:lnTo>
                <a:pt x="674328" y="863708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39E4C6A-4967-4CE9-8B80-3B2952E61E72}">
      <dsp:nvSpPr>
        <dsp:cNvPr id="0" name=""/>
        <dsp:cNvSpPr/>
      </dsp:nvSpPr>
      <dsp:spPr>
        <a:xfrm>
          <a:off x="1353840" y="1716978"/>
          <a:ext cx="5999056" cy="14170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40640" rIns="6096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фронтальная (виртуальные путешествия, глобальный сетевой проект); </a:t>
          </a:r>
          <a:endParaRPr lang="ru-RU" sz="3200" kern="1200" dirty="0"/>
        </a:p>
      </dsp:txBody>
      <dsp:txXfrm>
        <a:off x="1395345" y="1758483"/>
        <a:ext cx="5916046" cy="1334077"/>
      </dsp:txXfrm>
    </dsp:sp>
    <dsp:sp modelId="{25A7F6B4-69A1-4F60-B084-CF1E4BAAFBFA}">
      <dsp:nvSpPr>
        <dsp:cNvPr id="0" name=""/>
        <dsp:cNvSpPr/>
      </dsp:nvSpPr>
      <dsp:spPr>
        <a:xfrm>
          <a:off x="679512" y="1561813"/>
          <a:ext cx="674328" cy="228252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82527"/>
              </a:lnTo>
              <a:lnTo>
                <a:pt x="674328" y="2282527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548350-7C6C-43F8-BF42-32D0416CAA4E}">
      <dsp:nvSpPr>
        <dsp:cNvPr id="0" name=""/>
        <dsp:cNvSpPr/>
      </dsp:nvSpPr>
      <dsp:spPr>
        <a:xfrm>
          <a:off x="1353840" y="3289230"/>
          <a:ext cx="5999056" cy="11102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40640" rIns="6096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индивидуальная (поиск, отбор и анализ учебной информации);</a:t>
          </a:r>
          <a:endParaRPr lang="ru-RU" sz="3200" kern="1200" dirty="0"/>
        </a:p>
      </dsp:txBody>
      <dsp:txXfrm>
        <a:off x="1386357" y="3321747"/>
        <a:ext cx="5934022" cy="1045187"/>
      </dsp:txXfrm>
    </dsp:sp>
    <dsp:sp modelId="{1C9FDAA7-CAED-47EB-9112-59678115E60D}">
      <dsp:nvSpPr>
        <dsp:cNvPr id="0" name=""/>
        <dsp:cNvSpPr/>
      </dsp:nvSpPr>
      <dsp:spPr>
        <a:xfrm>
          <a:off x="679512" y="1561813"/>
          <a:ext cx="674328" cy="34255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25535"/>
              </a:lnTo>
              <a:lnTo>
                <a:pt x="674328" y="3425535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EC1D9F2-1568-4611-A060-DAED4D53103C}">
      <dsp:nvSpPr>
        <dsp:cNvPr id="0" name=""/>
        <dsp:cNvSpPr/>
      </dsp:nvSpPr>
      <dsp:spPr>
        <a:xfrm>
          <a:off x="1353840" y="4554616"/>
          <a:ext cx="5999056" cy="8654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40640" rIns="6096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в группах (проектный метод);</a:t>
          </a:r>
          <a:endParaRPr lang="ru-RU" sz="3200" kern="1200" dirty="0"/>
        </a:p>
      </dsp:txBody>
      <dsp:txXfrm>
        <a:off x="1379189" y="4579965"/>
        <a:ext cx="5948358" cy="814766"/>
      </dsp:txXfrm>
    </dsp:sp>
    <dsp:sp modelId="{2B0C6909-CF61-40FC-AA23-A16EE58F939C}">
      <dsp:nvSpPr>
        <dsp:cNvPr id="0" name=""/>
        <dsp:cNvSpPr/>
      </dsp:nvSpPr>
      <dsp:spPr>
        <a:xfrm>
          <a:off x="679512" y="1561813"/>
          <a:ext cx="674328" cy="46187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18723"/>
              </a:lnTo>
              <a:lnTo>
                <a:pt x="674328" y="4618723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BB819C-EB7B-4336-A7CB-6615ECAF04FA}">
      <dsp:nvSpPr>
        <dsp:cNvPr id="0" name=""/>
        <dsp:cNvSpPr/>
      </dsp:nvSpPr>
      <dsp:spPr>
        <a:xfrm>
          <a:off x="1353840" y="5575246"/>
          <a:ext cx="5999056" cy="121058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40640" rIns="6096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работа в малых группах вне класса.</a:t>
          </a:r>
          <a:endParaRPr lang="ru-RU" sz="3200" kern="1200" dirty="0"/>
        </a:p>
      </dsp:txBody>
      <dsp:txXfrm>
        <a:off x="1389297" y="5610703"/>
        <a:ext cx="5928142" cy="11396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DF9DAB-69DE-4FEF-A18B-2515D52D61E1}" type="datetimeFigureOut">
              <a:rPr lang="uk-UA" smtClean="0"/>
              <a:t>01.04.2015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4C562A-9FD7-4C0D-B5D3-665BBF85938E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143817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Использование ресурсов сети Интернет на уроках информатики и внеурочное время</a:t>
            </a:r>
            <a:endParaRPr kumimoji="0" lang="ru-RU" sz="1100" b="1" i="0" u="none" strike="noStrike" spc="50" normalizeH="0" baseline="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4C562A-9FD7-4C0D-B5D3-665BBF85938E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5259781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При подготовке к ЕГЭ по информатике учащиеся используют материалы, опубликованные в Интернет.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4C562A-9FD7-4C0D-B5D3-665BBF85938E}" type="slidenum">
              <a:rPr lang="uk-UA" smtClean="0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72008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1200" dirty="0" smtClean="0"/>
              <a:t>Используется  </a:t>
            </a:r>
            <a:r>
              <a:rPr lang="ru-RU" sz="1400" b="1" dirty="0" smtClean="0"/>
              <a:t>электронная почта </a:t>
            </a:r>
            <a:r>
              <a:rPr lang="ru-RU" sz="1200" dirty="0" smtClean="0"/>
              <a:t>(технология </a:t>
            </a:r>
            <a:r>
              <a:rPr lang="ru-RU" sz="1200" dirty="0" err="1" smtClean="0"/>
              <a:t>off-line</a:t>
            </a:r>
            <a:r>
              <a:rPr lang="ru-RU" sz="1200" dirty="0" smtClean="0"/>
              <a:t>) для пересылки учащимися выполненных заданий</a:t>
            </a:r>
            <a:endParaRPr lang="ru-RU" sz="1200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4C562A-9FD7-4C0D-B5D3-665BBF85938E}" type="slidenum">
              <a:rPr lang="uk-UA" smtClean="0"/>
              <a:t>12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4821655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1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внимание!</a:t>
            </a:r>
          </a:p>
          <a:p>
            <a:pPr algn="ctr"/>
            <a:r>
              <a:rPr lang="ru-RU" sz="1200" b="1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Успехов Вам в работе!</a:t>
            </a:r>
            <a:endParaRPr lang="ru-RU" sz="1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4C562A-9FD7-4C0D-B5D3-665BBF85938E}" type="slidenum">
              <a:rPr lang="uk-UA" smtClean="0"/>
              <a:t>13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18140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1200" i="1" dirty="0" smtClean="0"/>
              <a:t>Уроки </a:t>
            </a:r>
            <a:r>
              <a:rPr lang="ru-RU" sz="1200" dirty="0" smtClean="0"/>
              <a:t>с использованием </a:t>
            </a:r>
            <a:r>
              <a:rPr lang="ru-RU" sz="1200" i="1" dirty="0" smtClean="0"/>
              <a:t>компьютерной сети </a:t>
            </a:r>
            <a:endParaRPr lang="en-US" sz="1200" i="1" dirty="0" smtClean="0"/>
          </a:p>
          <a:p>
            <a:pPr algn="ctr"/>
            <a:r>
              <a:rPr lang="ru-RU" sz="1200" dirty="0" smtClean="0"/>
              <a:t>(не только локальной, но и глобальной) </a:t>
            </a:r>
            <a:endParaRPr lang="en-US" sz="1200" dirty="0" smtClean="0"/>
          </a:p>
          <a:p>
            <a:pPr algn="ctr"/>
            <a:r>
              <a:rPr lang="ru-RU" sz="1200" i="1" dirty="0" smtClean="0"/>
              <a:t>не</a:t>
            </a:r>
            <a:r>
              <a:rPr lang="ru-RU" sz="1200" dirty="0" smtClean="0"/>
              <a:t> являются </a:t>
            </a:r>
            <a:r>
              <a:rPr lang="ru-RU" sz="1200" i="1" dirty="0" smtClean="0"/>
              <a:t>традиционными</a:t>
            </a:r>
            <a:r>
              <a:rPr lang="ru-RU" sz="1200" dirty="0" smtClean="0"/>
              <a:t>, а значит, они </a:t>
            </a:r>
            <a:r>
              <a:rPr lang="ru-RU" sz="1200" i="1" dirty="0" smtClean="0"/>
              <a:t>интересны</a:t>
            </a:r>
            <a:r>
              <a:rPr lang="ru-RU" sz="1200" dirty="0" smtClean="0"/>
              <a:t> детям.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4C562A-9FD7-4C0D-B5D3-665BBF85938E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716784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sz="1200" dirty="0" smtClean="0"/>
              <a:t>Использование технологии WWW или Всемирной паутины, состоящей из миллионов информационных сайтов, связанных гиперссылками, на уроках информатики предоставляет следующие возможности:</a:t>
            </a:r>
          </a:p>
          <a:p>
            <a:pPr marL="2247900" indent="-449263">
              <a:buFont typeface="Wingdings" pitchFamily="2" charset="2"/>
              <a:buChar char="8"/>
            </a:pPr>
            <a:r>
              <a:rPr lang="ru-RU" sz="1200" dirty="0" smtClean="0"/>
              <a:t>поиск необходимой информации; </a:t>
            </a:r>
            <a:endParaRPr lang="en-US" sz="1200" dirty="0" smtClean="0"/>
          </a:p>
          <a:p>
            <a:pPr marL="2247900" indent="-449263">
              <a:buFont typeface="Wingdings" pitchFamily="2" charset="2"/>
              <a:buChar char="8"/>
            </a:pPr>
            <a:r>
              <a:rPr lang="ru-RU" sz="1200" dirty="0" smtClean="0"/>
              <a:t>оперативную передачу на любые расстояния информации любого объема и вида; </a:t>
            </a:r>
            <a:endParaRPr lang="en-US" sz="1200" dirty="0" smtClean="0"/>
          </a:p>
          <a:p>
            <a:pPr marL="2247900" indent="-449263">
              <a:buFont typeface="Wingdings" pitchFamily="2" charset="2"/>
              <a:buChar char="8"/>
            </a:pPr>
            <a:r>
              <a:rPr lang="ru-RU" sz="1200" dirty="0" smtClean="0"/>
              <a:t>доступ к различным источникам информации;</a:t>
            </a:r>
            <a:endParaRPr lang="en-US" sz="1200" dirty="0" smtClean="0"/>
          </a:p>
          <a:p>
            <a:pPr marL="2247900" indent="-449263">
              <a:buFont typeface="Wingdings" pitchFamily="2" charset="2"/>
              <a:buChar char="8"/>
            </a:pPr>
            <a:r>
              <a:rPr lang="ru-RU" sz="1200" dirty="0" smtClean="0"/>
              <a:t>интерактивность: сайты можно использовать как в школе, на уроках, так и дома (при наличии доступа к Интернету) для самостоятельной подготовки;</a:t>
            </a:r>
            <a:endParaRPr lang="en-US" sz="1200" dirty="0" smtClean="0"/>
          </a:p>
          <a:p>
            <a:pPr marL="2247900" indent="-449263">
              <a:buFont typeface="Wingdings" pitchFamily="2" charset="2"/>
              <a:buChar char="8"/>
            </a:pPr>
            <a:r>
              <a:rPr lang="ru-RU" sz="1200" dirty="0" smtClean="0"/>
              <a:t>использование Интернета на уроках повышает информационную культуру учащихся и развивает стремление использовать Всемирную паутину для самообразования.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4C562A-9FD7-4C0D-B5D3-665BBF85938E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384943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К сожалению, поток информации в Сети практически не контролируется. Сведения, полученные в Сети, не всегда достоверны, поэтому рекомендовано учащимся пользоваться научными образовательными сайтами.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4C562A-9FD7-4C0D-B5D3-665BBF85938E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208613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159000" algn="ctr"/>
            <a:endParaRPr lang="en-US" sz="1200" dirty="0" smtClean="0"/>
          </a:p>
          <a:p>
            <a:pPr marL="2159000" algn="ctr"/>
            <a:endParaRPr lang="en-US" sz="1200" dirty="0" smtClean="0"/>
          </a:p>
          <a:p>
            <a:pPr marL="2159000" algn="ctr"/>
            <a:r>
              <a:rPr lang="ru-RU" sz="1200" dirty="0" smtClean="0"/>
              <a:t>Использование Сети на всех уроках нецелесообразно, так как информатика, как и любой предмет, предусматривает усвоение учениками огромного объёма знаний. </a:t>
            </a:r>
            <a:endParaRPr lang="en-US" sz="1200" dirty="0" smtClean="0"/>
          </a:p>
          <a:p>
            <a:pPr algn="ctr"/>
            <a:endParaRPr lang="en-US" sz="120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Уроки с использованием Сети требуют от учителя хорошо продуманной структуры занятий и правильно выбранных методов организации учебной деятельности.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4C562A-9FD7-4C0D-B5D3-665BBF85938E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818018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chemeClr val="tx1"/>
                </a:solidFill>
              </a:rPr>
              <a:t>Формы работы на уроках с использованием Сети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фронтальная (виртуальные путешествия, глобальный сетевой проект);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индивидуальная (поиск, отбор и анализ учебной информации);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в группах (проектный метод);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работа в малых группах вне класса.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4C562A-9FD7-4C0D-B5D3-665BBF85938E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868561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Учащимся предлагается  использовать известную коллекцию цифровых образовательных ресурсов для подготовки к уроку, при выполнении домашнего задания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4C562A-9FD7-4C0D-B5D3-665BBF85938E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675474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1400" b="1" dirty="0" smtClean="0"/>
              <a:t>Интерес вызывают уроки с посещением виртуальных музеев. </a:t>
            </a:r>
          </a:p>
          <a:p>
            <a:pPr algn="ctr"/>
            <a:r>
              <a:rPr lang="ru-RU" sz="1200" dirty="0" smtClean="0"/>
              <a:t>При изучении некоторых тем («История развития вычислительной техники», «Поколения ЭВМ»)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4C562A-9FD7-4C0D-B5D3-665BBF85938E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552810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1400" b="1" dirty="0" smtClean="0"/>
              <a:t>Тесты в режиме </a:t>
            </a:r>
            <a:r>
              <a:rPr lang="ru-RU" sz="1400" b="1" dirty="0" err="1" smtClean="0"/>
              <a:t>on-line</a:t>
            </a:r>
            <a:r>
              <a:rPr lang="ru-RU" sz="1200" dirty="0" smtClean="0"/>
              <a:t> позволяют учащимся во время урока проверить свои знания по отдельным темам информатики или всему курсу</a:t>
            </a:r>
            <a:endParaRPr lang="ru-RU" sz="1200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4C562A-9FD7-4C0D-B5D3-665BBF85938E}" type="slidenum">
              <a:rPr lang="uk-UA" smtClean="0"/>
              <a:t>10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75752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7E5D2-67E1-4E73-B61E-C9B0F1516BB2}" type="datetime1">
              <a:rPr lang="ru-RU" smtClean="0"/>
              <a:t>01.04.2015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85090-5648-409D-8A39-A3F4CB03D7B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CCE67-8CBA-4EB1-A065-349391BE54CE}" type="datetime1">
              <a:rPr lang="ru-RU" smtClean="0"/>
              <a:t>01.04.2015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85090-5648-409D-8A39-A3F4CB03D7B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81E41-70C6-46E9-B3EA-DA976CA0665D}" type="datetime1">
              <a:rPr lang="ru-RU" smtClean="0"/>
              <a:t>01.04.2015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85090-5648-409D-8A39-A3F4CB03D7B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0F3F6-AE12-40E7-9FFD-C412E12A931D}" type="datetime1">
              <a:rPr lang="ru-RU" smtClean="0"/>
              <a:t>01.04.2015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85090-5648-409D-8A39-A3F4CB03D7B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87928-596F-4A87-85CB-E4F5E2538488}" type="datetime1">
              <a:rPr lang="ru-RU" smtClean="0"/>
              <a:t>01.04.2015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85090-5648-409D-8A39-A3F4CB03D7B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35FF4-B364-46AB-B9C1-3828676F91B7}" type="datetime1">
              <a:rPr lang="ru-RU" smtClean="0"/>
              <a:t>01.04.2015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85090-5648-409D-8A39-A3F4CB03D7B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0633E-1C64-4130-9DC3-AFA4B1EE1D74}" type="datetime1">
              <a:rPr lang="ru-RU" smtClean="0"/>
              <a:t>01.04.2015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85090-5648-409D-8A39-A3F4CB03D7B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EEF17-B86D-4976-9D4A-383311133C78}" type="datetime1">
              <a:rPr lang="ru-RU" smtClean="0"/>
              <a:t>01.04.2015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85090-5648-409D-8A39-A3F4CB03D7B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5F86A-6F30-4169-97FF-1A2E7902AFB0}" type="datetime1">
              <a:rPr lang="ru-RU" smtClean="0"/>
              <a:t>01.04.2015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85090-5648-409D-8A39-A3F4CB03D7B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12AA8-D1AA-4E31-B42E-E65FA69E0AB2}" type="datetime1">
              <a:rPr lang="ru-RU" smtClean="0"/>
              <a:t>01.04.2015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85090-5648-409D-8A39-A3F4CB03D7B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AF1DA-3414-4828-A4A0-A17B95B8C438}" type="datetime1">
              <a:rPr lang="ru-RU" smtClean="0"/>
              <a:t>01.04.2015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85090-5648-409D-8A39-A3F4CB03D7B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ED3A1D-497C-4EEA-8509-1D65722F0037}" type="datetime1">
              <a:rPr lang="ru-RU" smtClean="0"/>
              <a:t>01.04.2015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285090-5648-409D-8A39-A3F4CB03D7B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lyaksa.net/test_online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1.ege.edu.ru/online-testing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school-collection.edu.ru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schools.keldysh.ru/sch444/museum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24000" b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3476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МОУ средняя общеобразовательная школа №1 г.Камешково</a:t>
            </a:r>
            <a:endParaRPr lang="ru-RU" b="1" dirty="0"/>
          </a:p>
        </p:txBody>
      </p:sp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1428728" y="336156"/>
            <a:ext cx="7715272" cy="4431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1" i="0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Использование ресурсов сети Интернет на уроках информатики и внеурочное время</a:t>
            </a:r>
            <a:endParaRPr kumimoji="0" lang="ru-RU" sz="5400" b="1" i="0" u="none" strike="noStrike" spc="50" normalizeH="0" baseline="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2" descr="D:\Надежда\Личные фото\2012\2) Учитель года\Итоги\IMG_4558.JPG"/>
          <p:cNvPicPr>
            <a:picLocks noChangeAspect="1" noChangeArrowheads="1"/>
          </p:cNvPicPr>
          <p:nvPr/>
        </p:nvPicPr>
        <p:blipFill>
          <a:blip r:embed="rId4" cstate="print"/>
          <a:srcRect l="6519" t="11415" r="47850" b="46187"/>
          <a:stretch>
            <a:fillRect/>
          </a:stretch>
        </p:blipFill>
        <p:spPr bwMode="auto">
          <a:xfrm>
            <a:off x="3071802" y="4706459"/>
            <a:ext cx="1411950" cy="1748129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4857720" y="5042659"/>
            <a:ext cx="4286280" cy="1129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Учитель информатики и ИКТ</a:t>
            </a:r>
          </a:p>
          <a:p>
            <a:pPr algn="ctr"/>
            <a:r>
              <a:rPr lang="en-US" sz="2400" dirty="0" smtClean="0"/>
              <a:t>I </a:t>
            </a:r>
            <a:r>
              <a:rPr lang="ru-RU" sz="2400" dirty="0" smtClean="0"/>
              <a:t>квалификационной категории</a:t>
            </a:r>
          </a:p>
          <a:p>
            <a:pPr algn="ctr"/>
            <a:r>
              <a:rPr lang="ru-RU" sz="2400" b="1" i="1" dirty="0" smtClean="0"/>
              <a:t>Куцева Надежда Алексеевна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14290"/>
            <a:ext cx="91440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/>
              <a:t>Тесты в режиме </a:t>
            </a:r>
            <a:r>
              <a:rPr lang="ru-RU" sz="3600" b="1" dirty="0" err="1"/>
              <a:t>on-line</a:t>
            </a:r>
            <a:r>
              <a:rPr lang="ru-RU" sz="3200" dirty="0"/>
              <a:t> позволяют учащимся во время урока проверить свои знания по отдельным темам информатики или всему курсу</a:t>
            </a:r>
          </a:p>
        </p:txBody>
      </p:sp>
      <p:pic>
        <p:nvPicPr>
          <p:cNvPr id="18434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 t="22461" r="13250" b="6250"/>
          <a:stretch>
            <a:fillRect/>
          </a:stretch>
        </p:blipFill>
        <p:spPr bwMode="auto">
          <a:xfrm>
            <a:off x="0" y="1857364"/>
            <a:ext cx="9144000" cy="5000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/>
              <a:t>При подготовке к ЕГЭ по информатике учащиеся используют материалы, опубликованные в Интернет.</a:t>
            </a:r>
          </a:p>
        </p:txBody>
      </p:sp>
      <p:pic>
        <p:nvPicPr>
          <p:cNvPr id="19459" name="Picture 3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 l="12664" t="20703" r="14861" b="6054"/>
          <a:stretch>
            <a:fillRect/>
          </a:stretch>
        </p:blipFill>
        <p:spPr bwMode="auto">
          <a:xfrm>
            <a:off x="0" y="1500174"/>
            <a:ext cx="8858280" cy="5033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14290"/>
            <a:ext cx="871543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/>
              <a:t>Используется  </a:t>
            </a:r>
            <a:r>
              <a:rPr lang="ru-RU" sz="4000" b="1" dirty="0" smtClean="0"/>
              <a:t>электронная почта </a:t>
            </a:r>
            <a:r>
              <a:rPr lang="ru-RU" sz="3600" dirty="0"/>
              <a:t>(технология </a:t>
            </a:r>
            <a:r>
              <a:rPr lang="ru-RU" sz="3600" dirty="0" err="1"/>
              <a:t>off-line</a:t>
            </a:r>
            <a:r>
              <a:rPr lang="ru-RU" sz="3600" dirty="0"/>
              <a:t>) для пересылки учащимися выполненных заданий</a:t>
            </a: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 cstate="print"/>
          <a:srcRect t="20508" r="40153" b="36523"/>
          <a:stretch>
            <a:fillRect/>
          </a:stretch>
        </p:blipFill>
        <p:spPr bwMode="auto">
          <a:xfrm>
            <a:off x="-1" y="2143116"/>
            <a:ext cx="9025505" cy="4714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28604"/>
            <a:ext cx="9144000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внимание!</a:t>
            </a:r>
          </a:p>
          <a:p>
            <a:pPr algn="ctr"/>
            <a:r>
              <a:rPr lang="ru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Успехов Вам в работе!</a:t>
            </a:r>
            <a:endParaRPr lang="ru-RU" sz="6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1506" name="Picture 2" descr="D:\Надежда\картинки\nn_b_1702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3048000"/>
            <a:ext cx="4010025" cy="3810000"/>
          </a:xfrm>
          <a:prstGeom prst="rect">
            <a:avLst/>
          </a:prstGeom>
          <a:noFill/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 l="29649" t="42969" r="24231" b="16015"/>
          <a:stretch>
            <a:fillRect/>
          </a:stretch>
        </p:blipFill>
        <p:spPr bwMode="auto">
          <a:xfrm>
            <a:off x="2071670" y="500042"/>
            <a:ext cx="7072330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43042" y="0"/>
            <a:ext cx="7500958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i="1" dirty="0"/>
              <a:t>Уроки </a:t>
            </a:r>
            <a:r>
              <a:rPr lang="ru-RU" sz="5400" dirty="0"/>
              <a:t>с использованием </a:t>
            </a:r>
            <a:r>
              <a:rPr lang="ru-RU" sz="5400" i="1" dirty="0"/>
              <a:t>компьютерной сети </a:t>
            </a:r>
            <a:endParaRPr lang="en-US" sz="5400" i="1" dirty="0" smtClean="0"/>
          </a:p>
          <a:p>
            <a:pPr algn="ctr"/>
            <a:r>
              <a:rPr lang="ru-RU" sz="5400" dirty="0" smtClean="0"/>
              <a:t>(</a:t>
            </a:r>
            <a:r>
              <a:rPr lang="ru-RU" sz="5400" dirty="0"/>
              <a:t>не только локальной, но и глобальной) </a:t>
            </a:r>
            <a:endParaRPr lang="en-US" sz="5400" dirty="0" smtClean="0"/>
          </a:p>
          <a:p>
            <a:pPr algn="ctr"/>
            <a:r>
              <a:rPr lang="ru-RU" sz="5400" i="1" dirty="0" smtClean="0"/>
              <a:t>не</a:t>
            </a:r>
            <a:r>
              <a:rPr lang="ru-RU" sz="5400" dirty="0" smtClean="0"/>
              <a:t> </a:t>
            </a:r>
            <a:r>
              <a:rPr lang="ru-RU" sz="5400" dirty="0"/>
              <a:t>являются </a:t>
            </a:r>
            <a:r>
              <a:rPr lang="ru-RU" sz="5400" i="1" dirty="0"/>
              <a:t>традиционными</a:t>
            </a:r>
            <a:r>
              <a:rPr lang="ru-RU" sz="5400" dirty="0"/>
              <a:t>, а значит, они </a:t>
            </a:r>
            <a:r>
              <a:rPr lang="ru-RU" sz="5400" i="1" dirty="0"/>
              <a:t>интересны</a:t>
            </a:r>
            <a:r>
              <a:rPr lang="ru-RU" sz="5400" dirty="0"/>
              <a:t> детям.</a:t>
            </a: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600" dirty="0"/>
              <a:t>Использование технологии WWW или Всемирной паутины, состоящей из миллионов информационных сайтов, связанных гиперссылками, на уроках информатики предоставляет следующие возможности:</a:t>
            </a:r>
          </a:p>
          <a:p>
            <a:pPr marL="2247900" indent="-449263">
              <a:buFont typeface="Wingdings" pitchFamily="2" charset="2"/>
              <a:buChar char="8"/>
            </a:pPr>
            <a:r>
              <a:rPr lang="ru-RU" sz="2600" dirty="0" smtClean="0"/>
              <a:t>поиск </a:t>
            </a:r>
            <a:r>
              <a:rPr lang="ru-RU" sz="2600" dirty="0"/>
              <a:t>необходимой информации; </a:t>
            </a:r>
            <a:endParaRPr lang="en-US" sz="2600" dirty="0" smtClean="0"/>
          </a:p>
          <a:p>
            <a:pPr marL="2247900" indent="-449263">
              <a:buFont typeface="Wingdings" pitchFamily="2" charset="2"/>
              <a:buChar char="8"/>
            </a:pPr>
            <a:r>
              <a:rPr lang="ru-RU" sz="2600" dirty="0" smtClean="0"/>
              <a:t>оперативную </a:t>
            </a:r>
            <a:r>
              <a:rPr lang="ru-RU" sz="2600" dirty="0"/>
              <a:t>передачу на любые расстояния информации любого объема и вида; </a:t>
            </a:r>
            <a:endParaRPr lang="en-US" sz="2600" dirty="0" smtClean="0"/>
          </a:p>
          <a:p>
            <a:pPr marL="2247900" indent="-449263">
              <a:buFont typeface="Wingdings" pitchFamily="2" charset="2"/>
              <a:buChar char="8"/>
            </a:pPr>
            <a:r>
              <a:rPr lang="ru-RU" sz="2600" dirty="0" smtClean="0"/>
              <a:t>доступ </a:t>
            </a:r>
            <a:r>
              <a:rPr lang="ru-RU" sz="2600" dirty="0"/>
              <a:t>к различным источникам </a:t>
            </a:r>
            <a:r>
              <a:rPr lang="ru-RU" sz="2600" dirty="0" smtClean="0"/>
              <a:t>информации;</a:t>
            </a:r>
            <a:endParaRPr lang="en-US" sz="2600" dirty="0" smtClean="0"/>
          </a:p>
          <a:p>
            <a:pPr marL="2247900" indent="-449263">
              <a:buFont typeface="Wingdings" pitchFamily="2" charset="2"/>
              <a:buChar char="8"/>
            </a:pPr>
            <a:r>
              <a:rPr lang="ru-RU" sz="2600" dirty="0" smtClean="0"/>
              <a:t>интерактивность</a:t>
            </a:r>
            <a:r>
              <a:rPr lang="ru-RU" sz="2600" dirty="0"/>
              <a:t>: сайты можно использовать как в школе, на уроках, так и дома (при наличии доступа к Интернету) для самостоятельной </a:t>
            </a:r>
            <a:r>
              <a:rPr lang="ru-RU" sz="2600" dirty="0" smtClean="0"/>
              <a:t>подготовки;</a:t>
            </a:r>
            <a:endParaRPr lang="en-US" sz="2600" dirty="0" smtClean="0"/>
          </a:p>
          <a:p>
            <a:pPr marL="2247900" indent="-449263">
              <a:buFont typeface="Wingdings" pitchFamily="2" charset="2"/>
              <a:buChar char="8"/>
            </a:pPr>
            <a:r>
              <a:rPr lang="ru-RU" sz="2600" dirty="0" smtClean="0"/>
              <a:t>использование </a:t>
            </a:r>
            <a:r>
              <a:rPr lang="ru-RU" sz="2600" dirty="0"/>
              <a:t>Интернета на уроках повышает информационную культуру учащихся и развивает стремление использовать Всемирную паутину для самообразования. </a:t>
            </a: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 cstate="print"/>
          <a:srcRect l="2196" t="20508" r="42350" b="11132"/>
          <a:stretch>
            <a:fillRect/>
          </a:stretch>
        </p:blipFill>
        <p:spPr bwMode="auto">
          <a:xfrm>
            <a:off x="0" y="3286124"/>
            <a:ext cx="3607619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4" cstate="print"/>
          <a:srcRect l="4978" t="20703" r="31881" b="6054"/>
          <a:stretch>
            <a:fillRect/>
          </a:stretch>
        </p:blipFill>
        <p:spPr bwMode="auto">
          <a:xfrm>
            <a:off x="2285984" y="3571876"/>
            <a:ext cx="4071966" cy="2655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5" cstate="print"/>
          <a:srcRect l="36" t="20703" r="50000" b="6054"/>
          <a:stretch>
            <a:fillRect/>
          </a:stretch>
        </p:blipFill>
        <p:spPr bwMode="auto">
          <a:xfrm>
            <a:off x="5643570" y="4143356"/>
            <a:ext cx="3293768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Прямоугольник 1"/>
          <p:cNvSpPr/>
          <p:nvPr/>
        </p:nvSpPr>
        <p:spPr>
          <a:xfrm>
            <a:off x="857224" y="0"/>
            <a:ext cx="828677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/>
              <a:t>К сожалению, поток информации в Сети практически не контролируется. Сведения, полученные в Сети, не всегда достоверны, поэтому рекомендовано учащимся пользоваться научными образовательными сайтами.</a:t>
            </a: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:\Надежда\картинки\портфель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3318" y="4310058"/>
            <a:ext cx="2560682" cy="2547942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0" y="0"/>
            <a:ext cx="914400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59000" algn="ctr"/>
            <a:endParaRPr lang="en-US" sz="3200" dirty="0" smtClean="0"/>
          </a:p>
          <a:p>
            <a:pPr marL="2159000" algn="ctr"/>
            <a:endParaRPr lang="en-US" sz="3200" dirty="0"/>
          </a:p>
          <a:p>
            <a:pPr marL="2159000" algn="ctr"/>
            <a:r>
              <a:rPr lang="ru-RU" sz="3200" dirty="0" smtClean="0"/>
              <a:t>Использование </a:t>
            </a:r>
            <a:r>
              <a:rPr lang="ru-RU" sz="3200" dirty="0"/>
              <a:t>Сети на всех уроках нецелесообразно, так как информатика, как и любой предмет, предусматривает усвоение учениками огромного объёма знаний. </a:t>
            </a:r>
            <a:endParaRPr lang="en-US" sz="3200" dirty="0" smtClean="0"/>
          </a:p>
          <a:p>
            <a:pPr algn="ctr"/>
            <a:endParaRPr lang="en-US" sz="3200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4000504"/>
            <a:ext cx="650082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/>
              <a:t>Уроки с использованием Сети требуют от учителя хорошо продуманной структуры занятий и правильно выбранных методов организации учебной деятельности.</a:t>
            </a:r>
            <a:endParaRPr lang="ru-RU" sz="3200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1428728" y="0"/>
          <a:ext cx="7358082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57324" y="0"/>
            <a:ext cx="728667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/>
              <a:t>Учащимся предлагается  использовать известную коллекцию цифровых образовательных ресурсов для подготовки к уроку, при выполнении домашнего задания </a:t>
            </a:r>
          </a:p>
        </p:txBody>
      </p:sp>
      <p:pic>
        <p:nvPicPr>
          <p:cNvPr id="3" name="Picture 3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 l="4978" t="20703" r="31881" b="6054"/>
          <a:stretch>
            <a:fillRect/>
          </a:stretch>
        </p:blipFill>
        <p:spPr bwMode="auto">
          <a:xfrm>
            <a:off x="3071801" y="3286124"/>
            <a:ext cx="5167349" cy="3370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1214414" y="4000504"/>
            <a:ext cx="16430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u="sng" dirty="0" smtClean="0"/>
              <a:t>Например:</a:t>
            </a:r>
            <a:endParaRPr lang="ru-RU" sz="2400" u="sng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 l="20315" t="20508" r="3367" b="6250"/>
          <a:stretch>
            <a:fillRect/>
          </a:stretch>
        </p:blipFill>
        <p:spPr bwMode="auto">
          <a:xfrm>
            <a:off x="2000232" y="3357562"/>
            <a:ext cx="6487508" cy="35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Прямоугольник 1"/>
          <p:cNvSpPr/>
          <p:nvPr/>
        </p:nvSpPr>
        <p:spPr>
          <a:xfrm>
            <a:off x="0" y="0"/>
            <a:ext cx="9144000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/>
              <a:t>Интерес вызывают уроки с посещением виртуальных музеев. </a:t>
            </a:r>
            <a:endParaRPr lang="ru-RU" sz="4000" b="1" dirty="0" smtClean="0"/>
          </a:p>
          <a:p>
            <a:pPr algn="ctr"/>
            <a:r>
              <a:rPr lang="ru-RU" sz="3600" dirty="0" smtClean="0"/>
              <a:t>При </a:t>
            </a:r>
            <a:r>
              <a:rPr lang="ru-RU" sz="3600" dirty="0"/>
              <a:t>изучении некоторых тем («История развития вычислительной техники», «Поколения ЭВМ</a:t>
            </a:r>
            <a:r>
              <a:rPr lang="ru-RU" sz="3600" dirty="0" smtClean="0"/>
              <a:t>»)</a:t>
            </a:r>
            <a:endParaRPr lang="ru-RU" sz="3600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694</Words>
  <Application>Microsoft Office PowerPoint</Application>
  <PresentationFormat>Екран (4:3)</PresentationFormat>
  <Paragraphs>87</Paragraphs>
  <Slides>13</Slides>
  <Notes>12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13</vt:i4>
      </vt:variant>
    </vt:vector>
  </HeadingPairs>
  <TitlesOfParts>
    <vt:vector size="14" baseType="lpstr">
      <vt:lpstr>Тема Office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Надежда</dc:creator>
  <cp:lastModifiedBy>LEGION</cp:lastModifiedBy>
  <cp:revision>8</cp:revision>
  <dcterms:created xsi:type="dcterms:W3CDTF">2012-03-25T10:57:48Z</dcterms:created>
  <dcterms:modified xsi:type="dcterms:W3CDTF">2015-04-01T07:38:07Z</dcterms:modified>
</cp:coreProperties>
</file>