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6" r:id="rId15"/>
    <p:sldId id="271" r:id="rId16"/>
    <p:sldId id="272" r:id="rId17"/>
    <p:sldId id="273" r:id="rId18"/>
    <p:sldId id="274" r:id="rId19"/>
    <p:sldId id="275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8" autoAdjust="0"/>
    <p:restoredTop sz="65197" autoAdjust="0"/>
  </p:normalViewPr>
  <p:slideViewPr>
    <p:cSldViewPr>
      <p:cViewPr varScale="1">
        <p:scale>
          <a:sx n="74" d="100"/>
          <a:sy n="74" d="100"/>
        </p:scale>
        <p:origin x="-27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3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17A7AA-A016-47DE-8DD4-ED0D5C9BCC07}" type="datetimeFigureOut">
              <a:rPr lang="ru-RU" smtClean="0"/>
              <a:pPr/>
              <a:t>02.04.2015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2027BA-5E5D-4078-ADA2-1894281FBD7F}" type="slidenum">
              <a:rPr lang="ru-RU" smtClean="0"/>
              <a:pPr/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8115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C000"/>
                </a:solidFill>
              </a:rPr>
              <a:t>Романса трепетные звуки...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027BA-5E5D-4078-ADA2-1894281FBD7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6757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FFC000"/>
                </a:solidFill>
              </a:rPr>
              <a:t>Разнообразие романсов по поэтическому содержанию.</a:t>
            </a:r>
          </a:p>
          <a:p>
            <a:pPr marL="342900" indent="-342900">
              <a:lnSpc>
                <a:spcPct val="90000"/>
              </a:lnSpc>
              <a:buAutoNum type="arabicParenR"/>
              <a:defRPr/>
            </a:pPr>
            <a:r>
              <a:rPr lang="ru-RU" b="1" dirty="0" smtClean="0">
                <a:solidFill>
                  <a:srgbClr val="FFC000"/>
                </a:solidFill>
              </a:rPr>
              <a:t>Философское раздумье, размышление.</a:t>
            </a:r>
          </a:p>
          <a:p>
            <a:pPr marL="342900" indent="-342900">
              <a:lnSpc>
                <a:spcPct val="90000"/>
              </a:lnSpc>
              <a:buAutoNum type="arabicParenR"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marL="342900" indent="-342900">
              <a:lnSpc>
                <a:spcPct val="90000"/>
              </a:lnSpc>
              <a:buAutoNum type="arabicParenR" startAt="2"/>
              <a:defRPr/>
            </a:pPr>
            <a:r>
              <a:rPr lang="ru-RU" b="1" dirty="0" smtClean="0">
                <a:solidFill>
                  <a:srgbClr val="FFC000"/>
                </a:solidFill>
              </a:rPr>
              <a:t>Драматическое скорбное переживание.</a:t>
            </a:r>
          </a:p>
          <a:p>
            <a:pPr marL="342900" indent="-342900">
              <a:lnSpc>
                <a:spcPct val="90000"/>
              </a:lnSpc>
              <a:buAutoNum type="arabicParenR" startAt="2"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marL="342900" indent="-342900">
              <a:lnSpc>
                <a:spcPct val="90000"/>
              </a:lnSpc>
              <a:buAutoNum type="arabicParenR" startAt="3"/>
              <a:defRPr/>
            </a:pPr>
            <a:r>
              <a:rPr lang="ru-RU" b="1" dirty="0" smtClean="0">
                <a:solidFill>
                  <a:srgbClr val="FFC000"/>
                </a:solidFill>
              </a:rPr>
              <a:t>Любование природой.</a:t>
            </a:r>
          </a:p>
          <a:p>
            <a:pPr marL="342900" indent="-342900">
              <a:lnSpc>
                <a:spcPct val="90000"/>
              </a:lnSpc>
              <a:buAutoNum type="arabicParenR" startAt="3"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marL="342900" indent="-342900">
              <a:lnSpc>
                <a:spcPct val="90000"/>
              </a:lnSpc>
              <a:buAutoNum type="arabicParenR" startAt="4"/>
              <a:defRPr/>
            </a:pPr>
            <a:r>
              <a:rPr lang="ru-RU" b="1" dirty="0" smtClean="0">
                <a:solidFill>
                  <a:srgbClr val="FFC000"/>
                </a:solidFill>
              </a:rPr>
              <a:t>Сказочное повествование.</a:t>
            </a:r>
          </a:p>
          <a:p>
            <a:pPr marL="342900" indent="-342900">
              <a:lnSpc>
                <a:spcPct val="90000"/>
              </a:lnSpc>
              <a:buAutoNum type="arabicParenR" startAt="4"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marL="342900" indent="-342900">
              <a:lnSpc>
                <a:spcPct val="90000"/>
              </a:lnSpc>
              <a:buAutoNum type="arabicParenR" startAt="5"/>
              <a:defRPr/>
            </a:pPr>
            <a:r>
              <a:rPr lang="ru-RU" b="1" dirty="0" smtClean="0">
                <a:solidFill>
                  <a:srgbClr val="FFC000"/>
                </a:solidFill>
              </a:rPr>
              <a:t>Шуточный романс.</a:t>
            </a:r>
          </a:p>
          <a:p>
            <a:pPr marL="342900" indent="-342900">
              <a:lnSpc>
                <a:spcPct val="90000"/>
              </a:lnSpc>
              <a:buAutoNum type="arabicParenR" startAt="5"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marL="342900" indent="-342900">
              <a:lnSpc>
                <a:spcPct val="90000"/>
              </a:lnSpc>
              <a:buAutoNum type="arabicParenR" startAt="6"/>
              <a:defRPr/>
            </a:pPr>
            <a:r>
              <a:rPr lang="ru-RU" b="1" dirty="0" smtClean="0">
                <a:solidFill>
                  <a:srgbClr val="FFC000"/>
                </a:solidFill>
              </a:rPr>
              <a:t>Лирический романс – любовный.</a:t>
            </a:r>
          </a:p>
          <a:p>
            <a:pPr marL="342900" indent="-342900">
              <a:lnSpc>
                <a:spcPct val="90000"/>
              </a:lnSpc>
              <a:buAutoNum type="arabicParenR" startAt="6"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027BA-5E5D-4078-ADA2-1894281FBD7F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36788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Цыганские романсы.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«Очи черные» , «А цыган идет…»</a:t>
            </a:r>
            <a:r>
              <a:rPr lang="en-US" dirty="0" smtClean="0">
                <a:solidFill>
                  <a:srgbClr val="FFC000"/>
                </a:solidFill>
              </a:rPr>
              <a:t>-</a:t>
            </a:r>
            <a:r>
              <a:rPr lang="ru-RU" dirty="0" smtClean="0">
                <a:solidFill>
                  <a:srgbClr val="FFC000"/>
                </a:solidFill>
              </a:rPr>
              <a:t> самые популярные цыганские романсы.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Ляля Черная – звезда цыган -    </a:t>
            </a:r>
            <a:r>
              <a:rPr lang="ru-RU" dirty="0" err="1" smtClean="0">
                <a:solidFill>
                  <a:srgbClr val="FFC000"/>
                </a:solidFill>
              </a:rPr>
              <a:t>ского</a:t>
            </a:r>
            <a:r>
              <a:rPr lang="ru-RU" dirty="0" smtClean="0">
                <a:solidFill>
                  <a:srgbClr val="FFC000"/>
                </a:solidFill>
              </a:rPr>
              <a:t> романса </a:t>
            </a:r>
            <a:r>
              <a:rPr lang="ru-RU" dirty="0" err="1" smtClean="0">
                <a:solidFill>
                  <a:srgbClr val="FFC000"/>
                </a:solidFill>
              </a:rPr>
              <a:t>хх</a:t>
            </a:r>
            <a:r>
              <a:rPr lang="ru-RU" dirty="0" smtClean="0">
                <a:solidFill>
                  <a:srgbClr val="FFC000"/>
                </a:solidFill>
              </a:rPr>
              <a:t> века.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027BA-5E5D-4078-ADA2-1894281FBD7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89384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Городской романс.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Передает оттенки лирических переживаний городских барышень.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«Я помню вальса звук прелестный…», «Отцвели уж давно хризантемы в саду», «Мне нравится , что вы больны не  мной»…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027BA-5E5D-4078-ADA2-1894281FBD7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3171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FFC000"/>
                </a:solidFill>
              </a:rPr>
              <a:t>Великим мастером русского классического романса был 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М.И. Глинка.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027BA-5E5D-4078-ADA2-1894281FBD7F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6036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FFC000"/>
                </a:solidFill>
              </a:rPr>
              <a:t>Из наслаждений жизни одной любви музыка уступает, но и любовь-мелодия…</a:t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 smtClean="0">
              <a:solidFill>
                <a:srgbClr val="FFC00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027BA-5E5D-4078-ADA2-1894281FBD7F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7639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err="1" smtClean="0">
                <a:solidFill>
                  <a:srgbClr val="FFC000"/>
                </a:solidFill>
              </a:rPr>
              <a:t>А.Колчак</a:t>
            </a:r>
            <a:r>
              <a:rPr lang="ru-RU" dirty="0" smtClean="0">
                <a:solidFill>
                  <a:srgbClr val="FFC000"/>
                </a:solidFill>
              </a:rPr>
              <a:t> «Гори , гори ,моя звезда»-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памятник великой любви.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027BA-5E5D-4078-ADA2-1894281FBD7F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73501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FFC000"/>
                </a:solidFill>
              </a:rPr>
              <a:t>Душа безумная желает и петь, и плакать, и любить…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027BA-5E5D-4078-ADA2-1894281FBD7F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46880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FFC000"/>
                </a:solidFill>
              </a:rPr>
              <a:t>Грустит романс тревожно и светло…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027BA-5E5D-4078-ADA2-1894281FBD7F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0845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FFC000"/>
                </a:solidFill>
              </a:rPr>
              <a:t>Романс не забыт и сегодня!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027BA-5E5D-4078-ADA2-1894281FBD7F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«Люблю я слушать ,в негу погружаясь , романсов пылких звуки огневые…»</a:t>
            </a:r>
          </a:p>
          <a:p>
            <a:pPr lvl="0">
              <a:buNone/>
            </a:pPr>
            <a:r>
              <a:rPr lang="ru-RU" dirty="0" smtClean="0">
                <a:solidFill>
                  <a:srgbClr val="FFC000"/>
                </a:solidFill>
              </a:rPr>
              <a:t>Вывод.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Романс  неисчерпаем и прекрасен, как неисчерпаемо 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и прекрасно то, из чего он рождается и расцветает, живет и дышит, что питает его и превращает в неугасимый огонь, согревающий и зажигающий сердца. Это сама любовь говорит и взывает чудным голосом романса…</a:t>
            </a:r>
          </a:p>
          <a:p>
            <a:pPr lvl="0"/>
            <a:endParaRPr lang="ru-RU" dirty="0" smtClean="0">
              <a:solidFill>
                <a:srgbClr val="FFC000"/>
              </a:solidFill>
            </a:endParaRPr>
          </a:p>
          <a:p>
            <a:pPr lvl="0"/>
            <a:endParaRPr lang="ru-RU" dirty="0" smtClean="0">
              <a:solidFill>
                <a:srgbClr val="FFC000"/>
              </a:solidFill>
            </a:endParaRPr>
          </a:p>
          <a:p>
            <a:endParaRPr lang="ru-RU" dirty="0" smtClean="0">
              <a:solidFill>
                <a:srgbClr val="FFC000"/>
              </a:solidFill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027BA-5E5D-4078-ADA2-1894281FBD7F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5415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200" dirty="0" smtClean="0">
                <a:solidFill>
                  <a:srgbClr val="FFC000"/>
                </a:solidFill>
              </a:rPr>
              <a:t>  Проект выполнили </a:t>
            </a:r>
          </a:p>
          <a:p>
            <a:r>
              <a:rPr lang="ru-RU" sz="1200" dirty="0" smtClean="0">
                <a:solidFill>
                  <a:srgbClr val="FFC000"/>
                </a:solidFill>
              </a:rPr>
              <a:t>  Беспалова Лилия и</a:t>
            </a:r>
          </a:p>
          <a:p>
            <a:r>
              <a:rPr lang="ru-RU" sz="1200" dirty="0" smtClean="0">
                <a:solidFill>
                  <a:srgbClr val="FFC000"/>
                </a:solidFill>
              </a:rPr>
              <a:t>  Бирюкова Елена,</a:t>
            </a:r>
          </a:p>
          <a:p>
            <a:r>
              <a:rPr lang="ru-RU" sz="1200" dirty="0" smtClean="0">
                <a:solidFill>
                  <a:srgbClr val="FFC000"/>
                </a:solidFill>
              </a:rPr>
              <a:t>  ученицы 9 класса</a:t>
            </a:r>
          </a:p>
          <a:p>
            <a:r>
              <a:rPr lang="ru-RU" sz="1200" dirty="0" smtClean="0">
                <a:solidFill>
                  <a:srgbClr val="FFC000"/>
                </a:solidFill>
              </a:rPr>
              <a:t>  МБОУ </a:t>
            </a:r>
            <a:r>
              <a:rPr lang="ru-RU" sz="1200" dirty="0" err="1" smtClean="0">
                <a:solidFill>
                  <a:srgbClr val="FFC000"/>
                </a:solidFill>
              </a:rPr>
              <a:t>Новоаннинской</a:t>
            </a:r>
            <a:endParaRPr lang="ru-RU" sz="1200" dirty="0" smtClean="0">
              <a:solidFill>
                <a:srgbClr val="FFC000"/>
              </a:solidFill>
            </a:endParaRPr>
          </a:p>
          <a:p>
            <a:r>
              <a:rPr lang="ru-RU" sz="1200" dirty="0" smtClean="0">
                <a:solidFill>
                  <a:srgbClr val="FFC000"/>
                </a:solidFill>
              </a:rPr>
              <a:t>         ООШ № 3</a:t>
            </a:r>
          </a:p>
          <a:p>
            <a:r>
              <a:rPr lang="ru-RU" sz="1200" dirty="0" smtClean="0">
                <a:solidFill>
                  <a:srgbClr val="FFC000"/>
                </a:solidFill>
              </a:rPr>
              <a:t>    г. Новоаннинский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027BA-5E5D-4078-ADA2-1894281FBD7F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29162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</a:rPr>
              <a:t>        </a:t>
            </a:r>
            <a:r>
              <a:rPr lang="ru-RU" dirty="0" smtClean="0">
                <a:solidFill>
                  <a:srgbClr val="FFC000"/>
                </a:solidFill>
              </a:rPr>
              <a:t>Я счастлив тем, что встретил Вас,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       </a:t>
            </a:r>
            <a:r>
              <a:rPr lang="ru-RU" dirty="0" smtClean="0">
                <a:solidFill>
                  <a:srgbClr val="FFC000"/>
                </a:solidFill>
              </a:rPr>
              <a:t>Неповторимый и прекрасный.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        </a:t>
            </a:r>
            <a:r>
              <a:rPr lang="ru-RU" dirty="0" smtClean="0">
                <a:solidFill>
                  <a:srgbClr val="FFC000"/>
                </a:solidFill>
              </a:rPr>
              <a:t>И, значит, жил я не напрасно...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        </a:t>
            </a:r>
            <a:r>
              <a:rPr lang="ru-RU" dirty="0" smtClean="0">
                <a:solidFill>
                  <a:srgbClr val="FFC000"/>
                </a:solidFill>
              </a:rPr>
              <a:t>Благодарю, волшебный мой Романс!</a:t>
            </a:r>
          </a:p>
          <a:p>
            <a:endParaRPr lang="ru-RU" smtClean="0">
              <a:solidFill>
                <a:srgbClr val="FFC000"/>
              </a:solidFill>
            </a:endParaRP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027BA-5E5D-4078-ADA2-1894281FBD7F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1342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solidFill>
                  <a:srgbClr val="FFC000"/>
                </a:solidFill>
              </a:rPr>
              <a:t>Цели  проекта:</a:t>
            </a:r>
          </a:p>
          <a:p>
            <a:pPr marL="457200" indent="-457200"/>
            <a:r>
              <a:rPr lang="ru-RU" sz="1200" dirty="0" smtClean="0">
                <a:solidFill>
                  <a:srgbClr val="FFC000"/>
                </a:solidFill>
              </a:rPr>
              <a:t>1)Познакомиться с историей </a:t>
            </a:r>
            <a:r>
              <a:rPr lang="ru-RU" sz="1200" dirty="0" err="1" smtClean="0">
                <a:solidFill>
                  <a:srgbClr val="FFC000"/>
                </a:solidFill>
              </a:rPr>
              <a:t>возникно</a:t>
            </a:r>
            <a:r>
              <a:rPr lang="ru-RU" sz="1200" dirty="0" smtClean="0">
                <a:solidFill>
                  <a:srgbClr val="FFC000"/>
                </a:solidFill>
              </a:rPr>
              <a:t>- </a:t>
            </a:r>
            <a:r>
              <a:rPr lang="ru-RU" sz="1200" dirty="0" err="1" smtClean="0">
                <a:solidFill>
                  <a:srgbClr val="FFC000"/>
                </a:solidFill>
              </a:rPr>
              <a:t>вения</a:t>
            </a:r>
            <a:r>
              <a:rPr lang="ru-RU" sz="1200" dirty="0" smtClean="0">
                <a:solidFill>
                  <a:srgbClr val="FFC000"/>
                </a:solidFill>
              </a:rPr>
              <a:t>, создания и развития романса,</a:t>
            </a:r>
          </a:p>
          <a:p>
            <a:pPr marL="457200" indent="-457200"/>
            <a:r>
              <a:rPr lang="ru-RU" sz="1200" dirty="0" smtClean="0">
                <a:solidFill>
                  <a:srgbClr val="FFC000"/>
                </a:solidFill>
              </a:rPr>
              <a:t>       с ведущими русскими поэтами и</a:t>
            </a:r>
          </a:p>
          <a:p>
            <a:pPr marL="457200" indent="-457200"/>
            <a:r>
              <a:rPr lang="ru-RU" sz="1200" dirty="0" smtClean="0">
                <a:solidFill>
                  <a:srgbClr val="FFC000"/>
                </a:solidFill>
              </a:rPr>
              <a:t>        композиторами, авторами романсов, с основными разновидностями рус- кого романса.</a:t>
            </a:r>
          </a:p>
          <a:p>
            <a:pPr marL="457200" indent="-457200"/>
            <a:r>
              <a:rPr lang="ru-RU" sz="1200" dirty="0" smtClean="0">
                <a:solidFill>
                  <a:srgbClr val="FFC000"/>
                </a:solidFill>
              </a:rPr>
              <a:t>2)Выявить различия между песней и романсом, а также его жанровое своеобразие.</a:t>
            </a:r>
          </a:p>
          <a:p>
            <a:pPr marL="457200" indent="-457200"/>
            <a:r>
              <a:rPr lang="ru-RU" sz="1200" dirty="0" smtClean="0">
                <a:solidFill>
                  <a:srgbClr val="FFC000"/>
                </a:solidFill>
              </a:rPr>
              <a:t> 3) Доказать, что романс современен и в наши дни.</a:t>
            </a:r>
          </a:p>
          <a:p>
            <a:pPr marL="457200" indent="-457200"/>
            <a:endParaRPr lang="ru-RU" sz="1200" dirty="0" smtClean="0">
              <a:solidFill>
                <a:srgbClr val="FFC000"/>
              </a:solidFill>
            </a:endParaRPr>
          </a:p>
          <a:p>
            <a:pPr marL="457200" indent="-457200"/>
            <a:r>
              <a:rPr lang="ru-RU" sz="1200" dirty="0" smtClean="0">
                <a:solidFill>
                  <a:srgbClr val="FFC000"/>
                </a:solidFill>
              </a:rPr>
              <a:t>        </a:t>
            </a:r>
          </a:p>
          <a:p>
            <a:pPr marL="457200" indent="-457200"/>
            <a:r>
              <a:rPr lang="ru-RU" sz="1200" dirty="0" smtClean="0">
                <a:solidFill>
                  <a:srgbClr val="FFC000"/>
                </a:solidFill>
              </a:rPr>
              <a:t> 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027BA-5E5D-4078-ADA2-1894281FBD7F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5457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Родина романса - Испания.</a:t>
            </a:r>
          </a:p>
          <a:p>
            <a:r>
              <a:rPr lang="ru-RU" sz="1200" dirty="0" smtClean="0">
                <a:solidFill>
                  <a:srgbClr val="FFC000"/>
                </a:solidFill>
              </a:rPr>
              <a:t>Слово «романс» происходит от испанского «</a:t>
            </a:r>
            <a:r>
              <a:rPr lang="en-US" sz="1200" dirty="0" smtClean="0">
                <a:solidFill>
                  <a:srgbClr val="FFC000"/>
                </a:solidFill>
              </a:rPr>
              <a:t>romance</a:t>
            </a:r>
            <a:r>
              <a:rPr lang="ru-RU" sz="1200" dirty="0" smtClean="0">
                <a:solidFill>
                  <a:srgbClr val="FFC000"/>
                </a:solidFill>
              </a:rPr>
              <a:t>»,то есть на романском языке.</a:t>
            </a:r>
          </a:p>
          <a:p>
            <a:r>
              <a:rPr lang="ru-RU" sz="1200" dirty="0" smtClean="0">
                <a:solidFill>
                  <a:srgbClr val="FFC000"/>
                </a:solidFill>
              </a:rPr>
              <a:t>Именно здесь его стали исполнять под гитару.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027BA-5E5D-4078-ADA2-1894281FBD7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9576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dirty="0" smtClean="0">
                <a:solidFill>
                  <a:srgbClr val="FFC000"/>
                </a:solidFill>
              </a:rPr>
              <a:t>Романс – это небольшое стихотворение, положенное на музыку для сольного исполнения в сопровождении гитары или фортепиано.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027BA-5E5D-4078-ADA2-1894281FBD7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0208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FFC000"/>
                </a:solidFill>
              </a:rPr>
              <a:t>Лирические песни о любви пели и городские барышни, и деревенские девушки.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027BA-5E5D-4078-ADA2-1894281FBD7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01747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solidFill>
                  <a:srgbClr val="FFC000"/>
                </a:solidFill>
              </a:rPr>
              <a:t>Великие русские композиторы , авторы романсов.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027BA-5E5D-4078-ADA2-1894281FBD7F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6563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Жанровые признаки романса: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1) содержание романса всегда лирично;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2)текст посвящен какому-либо переживанию(обычно любовному);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3)мелодия сложнее, тесно связана со стихом, нет куплетно-</a:t>
            </a:r>
            <a:r>
              <a:rPr lang="ru-RU" dirty="0" err="1" smtClean="0">
                <a:solidFill>
                  <a:srgbClr val="FFC000"/>
                </a:solidFill>
              </a:rPr>
              <a:t>припевных</a:t>
            </a:r>
            <a:r>
              <a:rPr lang="ru-RU" dirty="0" smtClean="0">
                <a:solidFill>
                  <a:srgbClr val="FFC000"/>
                </a:solidFill>
              </a:rPr>
              <a:t> повторов.</a:t>
            </a:r>
          </a:p>
          <a:p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027BA-5E5D-4078-ADA2-1894281FBD7F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2989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Композиция любовного романса: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1)история зарождения любви (лирическая мелодия , льющаяся нежная музыка);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2) разлука , жизненные невзгоды( </a:t>
            </a:r>
            <a:r>
              <a:rPr lang="ru-RU" dirty="0" err="1" smtClean="0">
                <a:solidFill>
                  <a:srgbClr val="FFC000"/>
                </a:solidFill>
              </a:rPr>
              <a:t>взволно</a:t>
            </a:r>
            <a:r>
              <a:rPr lang="ru-RU" dirty="0" smtClean="0">
                <a:solidFill>
                  <a:srgbClr val="FFC000"/>
                </a:solidFill>
              </a:rPr>
              <a:t>-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ванный ,порывистый ,напряженный    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эпизод);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3) встреча, любовь разгорается с новой        силой( первоначальная мелодия , </a:t>
            </a:r>
            <a:r>
              <a:rPr lang="ru-RU" dirty="0" err="1" smtClean="0">
                <a:solidFill>
                  <a:srgbClr val="FFC000"/>
                </a:solidFill>
              </a:rPr>
              <a:t>востор</a:t>
            </a:r>
            <a:r>
              <a:rPr lang="ru-RU" dirty="0" smtClean="0">
                <a:solidFill>
                  <a:srgbClr val="FFC000"/>
                </a:solidFill>
              </a:rPr>
              <a:t>-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жененный характер музыки).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12027BA-5E5D-4078-ADA2-1894281FBD7F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5665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98A5F-7933-4F42-ABB5-25011750DFEF}" type="datetime1">
              <a:rPr lang="ru-RU" smtClean="0"/>
              <a:t>02.04.2015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338B-8951-4D8E-A941-93F3F7F98438}" type="datetime1">
              <a:rPr lang="ru-RU" smtClean="0"/>
              <a:t>02.04.2015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F255F1-D2B9-4861-A0A0-372F871D92C9}" type="datetime1">
              <a:rPr lang="ru-RU" smtClean="0"/>
              <a:t>02.04.2015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10368C-2E8F-4FE7-A4AF-32B96F046825}" type="datetime1">
              <a:rPr lang="ru-RU" smtClean="0"/>
              <a:t>02.04.2015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2CE5A-C03D-44CA-A236-B49FF0EA0365}" type="datetime1">
              <a:rPr lang="ru-RU" smtClean="0"/>
              <a:t>02.04.2015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773A1-17C2-480D-92D5-177C12430BE5}" type="datetime1">
              <a:rPr lang="ru-RU" smtClean="0"/>
              <a:t>02.04.2015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E6988C-0204-49D2-9929-1839A8E247DF}" type="datetime1">
              <a:rPr lang="ru-RU" smtClean="0"/>
              <a:t>02.04.2015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4A408-F746-4D4D-ABDA-94B2EBAA64D6}" type="datetime1">
              <a:rPr lang="ru-RU" smtClean="0"/>
              <a:t>02.04.2015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A7937-93B7-4266-858D-AE66CEC55DDB}" type="datetime1">
              <a:rPr lang="ru-RU" smtClean="0"/>
              <a:t>02.04.2015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B1A594-0819-4BC3-A4DD-0187DD9C215E}" type="datetime1">
              <a:rPr lang="ru-RU" smtClean="0"/>
              <a:t>02.04.2015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B8A12-AB5A-41A7-88F4-7F6D760FC5AA}" type="datetime1">
              <a:rPr lang="ru-RU" smtClean="0"/>
              <a:t>02.04.2015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9456-6888-4021-B973-0DDFBDA6EB1B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395E1-85E1-4739-A5AE-449A9B54DA16}" type="datetime1">
              <a:rPr lang="ru-RU" smtClean="0"/>
              <a:t>02.04.2015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pl-PL" smtClean="0"/>
              <a:t>www.sliderpoint.org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E9456-6888-4021-B973-0DDFBDA6EB1B}" type="slidenum">
              <a:rPr lang="ru-RU" smtClean="0"/>
              <a:pPr/>
              <a:t>‹№›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Documents%20and%20Settings\Admin\&#1056;&#1072;&#1073;&#1086;&#1095;&#1080;&#1081;%20&#1089;&#1090;&#1086;&#1083;\&#1087;&#1088;&#1086;&#1077;&#1082;&#1090;&#1099;%20&#1082;%20&#1082;&#1086;&#1085;&#1082;&#1091;&#1088;&#1089;&#1091;\&#1088;&#1086;&#1084;&#1072;&#1085;&#1089;\best-mp3.ru_zhestokii_romans_-_mohnatyi_shmel.mp3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87;&#1088;&#1086;&#1077;&#1082;&#1090;&#1099;%20&#1082;%20&#1082;&#1086;&#1085;&#1082;&#1091;&#1088;&#1089;&#1091;\&#1088;&#1086;&#1084;&#1072;&#1085;&#1089;\004%20%20&#1057;&#1077;&#1088;&#1075;&#1077;&#1081;_&#1051;&#1077;&#1084;&#1077;&#1096;&#1077;&#1074;_-_&#1071;_&#1055;&#1086;&#1084;&#1085;&#1102;_&#1063;&#1091;&#1076;&#1085;&#1086;&#1077;_&#1052;&#1075;&#1085;&#1086;&#1074;&#1077;&#1085;&#1100;&#1077;.mp3" TargetMode="Externa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87;&#1088;&#1086;&#1077;&#1082;&#1090;&#1099;%20&#1082;%20&#1082;&#1086;&#1085;&#1082;&#1091;&#1088;&#1089;&#1091;\&#1088;&#1086;&#1084;&#1072;&#1085;&#1089;\A._Malinin_-_Gori,_gori,_moya_zvezda.mp3" TargetMode="Externa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3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87;&#1088;&#1086;&#1077;&#1082;&#1090;&#1099;%20&#1082;%20&#1082;&#1086;&#1085;&#1082;&#1091;&#1088;&#1089;&#1091;\&#1088;&#1086;&#1084;&#1072;&#1085;&#1089;\cpe.mp3" TargetMode="Externa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10" Type="http://schemas.openxmlformats.org/officeDocument/2006/relationships/image" Target="../media/image18.png"/><Relationship Id="rId4" Type="http://schemas.openxmlformats.org/officeDocument/2006/relationships/image" Target="../media/image31.jpeg"/><Relationship Id="rId9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4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87;&#1088;&#1086;&#1077;&#1082;&#1090;&#1099;%20&#1082;%20&#1082;&#1086;&#1085;&#1082;&#1091;&#1088;&#1089;&#1091;\&#1088;&#1086;&#1084;&#1072;&#1085;&#1089;\0001.mp3" TargetMode="Externa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audio" Target="file:///C:\Documents%20and%20Settings\Admin\&#1056;&#1072;&#1073;&#1086;&#1095;&#1080;&#1081;%20&#1089;&#1090;&#1086;&#1083;\&#1087;&#1088;&#1086;&#1077;&#1082;&#1090;&#1099;%20&#1082;%20&#1082;&#1086;&#1085;&#1082;&#1091;&#1088;&#1089;&#1091;\&#1088;&#1086;&#1084;&#1072;&#1085;&#1089;\jshr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&#1087;&#1088;&#1086;&#1077;&#1082;&#1090;&#1099;%20&#1082;%20&#1082;&#1086;&#1085;&#1082;&#1091;&#1088;&#1089;&#1091;\&#1088;&#1086;&#1084;&#1072;&#1085;&#1089;\best-mp3.ru_zhestokii_romans_-_a_na_posledok_ya_skazhu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Documents%20and%20Settings\Admin\&#1056;&#1072;&#1073;&#1086;&#1095;&#1080;&#1081;%20&#1089;&#1090;&#1086;&#1083;\&#1087;&#1088;&#1086;&#1077;&#1082;&#1090;&#1099;%20&#1082;%20&#1082;&#1086;&#1085;&#1082;&#1091;&#1088;&#1089;&#1091;\&#1088;&#1086;&#1084;&#1072;&#1085;&#1089;\MpTri.Net%20didiulya_-_flamenko.mp3" TargetMode="Externa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524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1714488"/>
            <a:ext cx="8001056" cy="485775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1472" y="428604"/>
            <a:ext cx="7429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FFC000"/>
                </a:solidFill>
              </a:rPr>
              <a:t>Романса трепетные звуки... </a:t>
            </a:r>
            <a:endParaRPr lang="ru-RU" sz="4400" dirty="0">
              <a:solidFill>
                <a:srgbClr val="FFC000"/>
              </a:solidFill>
            </a:endParaRPr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Разнообразие романсов по поэтическому содержанию.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5" name="Содержимое 4" descr="5007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43504" y="1714488"/>
            <a:ext cx="3013759" cy="4525963"/>
          </a:xfrm>
        </p:spPr>
      </p:pic>
      <p:sp>
        <p:nvSpPr>
          <p:cNvPr id="4" name="Прямоугольник 3"/>
          <p:cNvSpPr/>
          <p:nvPr/>
        </p:nvSpPr>
        <p:spPr>
          <a:xfrm>
            <a:off x="285720" y="1785927"/>
            <a:ext cx="6572280" cy="30839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90000"/>
              </a:lnSpc>
              <a:buAutoNum type="arabicParenR"/>
              <a:defRPr/>
            </a:pPr>
            <a:r>
              <a:rPr lang="ru-RU" b="1" dirty="0" smtClean="0">
                <a:solidFill>
                  <a:srgbClr val="FFC000"/>
                </a:solidFill>
              </a:rPr>
              <a:t>Философское раздумье, размышление.</a:t>
            </a:r>
          </a:p>
          <a:p>
            <a:pPr marL="342900" indent="-342900">
              <a:lnSpc>
                <a:spcPct val="90000"/>
              </a:lnSpc>
              <a:buAutoNum type="arabicParenR"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marL="342900" indent="-342900">
              <a:lnSpc>
                <a:spcPct val="90000"/>
              </a:lnSpc>
              <a:buAutoNum type="arabicParenR" startAt="2"/>
              <a:defRPr/>
            </a:pPr>
            <a:r>
              <a:rPr lang="ru-RU" b="1" dirty="0" smtClean="0">
                <a:solidFill>
                  <a:srgbClr val="FFC000"/>
                </a:solidFill>
              </a:rPr>
              <a:t>Драматическое скорбное переживание.</a:t>
            </a:r>
          </a:p>
          <a:p>
            <a:pPr marL="342900" indent="-342900">
              <a:lnSpc>
                <a:spcPct val="90000"/>
              </a:lnSpc>
              <a:buAutoNum type="arabicParenR" startAt="2"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marL="342900" indent="-342900">
              <a:lnSpc>
                <a:spcPct val="90000"/>
              </a:lnSpc>
              <a:buAutoNum type="arabicParenR" startAt="3"/>
              <a:defRPr/>
            </a:pPr>
            <a:r>
              <a:rPr lang="ru-RU" b="1" dirty="0" smtClean="0">
                <a:solidFill>
                  <a:srgbClr val="FFC000"/>
                </a:solidFill>
              </a:rPr>
              <a:t>Любование природой.</a:t>
            </a:r>
          </a:p>
          <a:p>
            <a:pPr marL="342900" indent="-342900">
              <a:lnSpc>
                <a:spcPct val="90000"/>
              </a:lnSpc>
              <a:buAutoNum type="arabicParenR" startAt="3"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marL="342900" indent="-342900">
              <a:lnSpc>
                <a:spcPct val="90000"/>
              </a:lnSpc>
              <a:buAutoNum type="arabicParenR" startAt="4"/>
              <a:defRPr/>
            </a:pPr>
            <a:r>
              <a:rPr lang="ru-RU" b="1" dirty="0" smtClean="0">
                <a:solidFill>
                  <a:srgbClr val="FFC000"/>
                </a:solidFill>
              </a:rPr>
              <a:t>Сказочное повествование.</a:t>
            </a:r>
          </a:p>
          <a:p>
            <a:pPr marL="342900" indent="-342900">
              <a:lnSpc>
                <a:spcPct val="90000"/>
              </a:lnSpc>
              <a:buAutoNum type="arabicParenR" startAt="4"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marL="342900" indent="-342900">
              <a:lnSpc>
                <a:spcPct val="90000"/>
              </a:lnSpc>
              <a:buAutoNum type="arabicParenR" startAt="5"/>
              <a:defRPr/>
            </a:pPr>
            <a:r>
              <a:rPr lang="ru-RU" b="1" dirty="0" smtClean="0">
                <a:solidFill>
                  <a:srgbClr val="FFC000"/>
                </a:solidFill>
              </a:rPr>
              <a:t>Шуточный романс.</a:t>
            </a:r>
          </a:p>
          <a:p>
            <a:pPr marL="342900" indent="-342900">
              <a:lnSpc>
                <a:spcPct val="90000"/>
              </a:lnSpc>
              <a:buAutoNum type="arabicParenR" startAt="5"/>
              <a:defRPr/>
            </a:pPr>
            <a:endParaRPr lang="ru-RU" b="1" dirty="0" smtClean="0">
              <a:solidFill>
                <a:srgbClr val="FFC000"/>
              </a:solidFill>
            </a:endParaRPr>
          </a:p>
          <a:p>
            <a:pPr marL="342900" indent="-342900">
              <a:lnSpc>
                <a:spcPct val="90000"/>
              </a:lnSpc>
              <a:buAutoNum type="arabicParenR" startAt="6"/>
              <a:defRPr/>
            </a:pPr>
            <a:r>
              <a:rPr lang="ru-RU" b="1" dirty="0" smtClean="0">
                <a:solidFill>
                  <a:srgbClr val="FFC000"/>
                </a:solidFill>
              </a:rPr>
              <a:t>Лирический романс – любовный.</a:t>
            </a:r>
          </a:p>
          <a:p>
            <a:pPr marL="342900" indent="-342900">
              <a:lnSpc>
                <a:spcPct val="90000"/>
              </a:lnSpc>
              <a:buAutoNum type="arabicParenR" startAt="6"/>
              <a:defRPr/>
            </a:pPr>
            <a:endParaRPr lang="ru-RU" b="1" dirty="0" smtClean="0">
              <a:solidFill>
                <a:srgbClr val="FFC000"/>
              </a:solidFill>
            </a:endParaRP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Цыганские романсы.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«Очи черные» , «А цыган идет…»</a:t>
            </a:r>
            <a:r>
              <a:rPr lang="en-US" dirty="0" smtClean="0">
                <a:solidFill>
                  <a:srgbClr val="FFC000"/>
                </a:solidFill>
              </a:rPr>
              <a:t>-</a:t>
            </a:r>
            <a:r>
              <a:rPr lang="ru-RU" dirty="0" smtClean="0">
                <a:solidFill>
                  <a:srgbClr val="FFC000"/>
                </a:solidFill>
              </a:rPr>
              <a:t> самые популярные цыганские романсы.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8" name="Содержимое 7" descr="21_big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357158" y="2285992"/>
            <a:ext cx="4000528" cy="3983047"/>
          </a:xfrm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Ляля Черная – звезда цыган -    ского романса хх века.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1" name="Содержимое 10" descr="223338.jpg"/>
          <p:cNvPicPr>
            <a:picLocks noGrp="1" noChangeAspect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4670312" y="2174875"/>
            <a:ext cx="3991200" cy="3951288"/>
          </a:xfrm>
        </p:spPr>
      </p:pic>
      <p:pic>
        <p:nvPicPr>
          <p:cNvPr id="10" name="best-mp3.ru_zhestokii_romans_-_mohnatyi_shmel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7858148" y="6553200"/>
            <a:ext cx="304800" cy="304800"/>
          </a:xfrm>
          <a:prstGeom prst="rect">
            <a:avLst/>
          </a:prstGeo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537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Городской романс.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214423"/>
            <a:ext cx="4040188" cy="92869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Передает оттенки лирических переживаний городских барышень.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3" name="Содержимое 12" descr="John_Everett_Millais_The_Black_Brunswicker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57720" y="1142984"/>
            <a:ext cx="4071998" cy="4500594"/>
          </a:xfrm>
        </p:spPr>
      </p:pic>
      <p:sp>
        <p:nvSpPr>
          <p:cNvPr id="11" name="Текст 10"/>
          <p:cNvSpPr>
            <a:spLocks noGrp="1"/>
          </p:cNvSpPr>
          <p:nvPr>
            <p:ph type="body" sz="quarter" idx="3"/>
          </p:nvPr>
        </p:nvSpPr>
        <p:spPr>
          <a:xfrm>
            <a:off x="4645025" y="5572141"/>
            <a:ext cx="4041775" cy="100013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«Я помню вальса звук прелестный…», «Отцвели уж давно хризантемы в саду», «Мне нравится , что вы больны не  мной»…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4" name="Содержимое 13" descr="26b541351e856456c49ae47b69e-327x470-normal-60-b4c4c4c-ftw.jpg"/>
          <p:cNvPicPr>
            <a:picLocks noGrp="1" noChangeAspect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642910" y="2143116"/>
            <a:ext cx="3786214" cy="4286280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Великим мастером русского классического романса был 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М.И. Глинка.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5" name="Picture 4" descr="C:\Documents and Settings\Admin\Рабочий стол\Новая папка (5)\P1240008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714612" y="1785926"/>
            <a:ext cx="4143404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3857620" y="1643051"/>
            <a:ext cx="4643470" cy="3194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endParaRPr lang="ru-RU" dirty="0" smtClean="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 rot="10800000" flipV="1">
            <a:off x="428596" y="214290"/>
            <a:ext cx="8229600" cy="214314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Из наслаждений жизни одной любви музыка уступает, но и любовь-мелодия…</a:t>
            </a:r>
            <a:br>
              <a:rPr lang="ru-RU" dirty="0" smtClean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6" name="Содержимое 5" descr="6a1fa78fff9d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42844" y="1857364"/>
            <a:ext cx="6096000" cy="3657600"/>
          </a:xfrm>
        </p:spPr>
      </p:pic>
      <p:pic>
        <p:nvPicPr>
          <p:cNvPr id="7" name="Рисунок 6" descr="91a7e444349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57884" y="2571720"/>
            <a:ext cx="3071834" cy="4286280"/>
          </a:xfrm>
          <a:prstGeom prst="rect">
            <a:avLst/>
          </a:prstGeom>
        </p:spPr>
      </p:pic>
      <p:pic>
        <p:nvPicPr>
          <p:cNvPr id="9" name="004  Сергей_Лемешев_-_Я_Помню_Чудное_Мгновень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929190" y="6553200"/>
            <a:ext cx="304800" cy="304800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8127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А.Колчак «Гори , гори ,моя звезда»-</a:t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памятник великой любви.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52411984_1260784167_83167916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357290" y="1643050"/>
            <a:ext cx="6667500" cy="4143375"/>
          </a:xfrm>
        </p:spPr>
      </p:pic>
      <p:sp>
        <p:nvSpPr>
          <p:cNvPr id="9" name="TextBox 8"/>
          <p:cNvSpPr txBox="1"/>
          <p:nvPr/>
        </p:nvSpPr>
        <p:spPr>
          <a:xfrm>
            <a:off x="1928794" y="5929330"/>
            <a:ext cx="10600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А.Колчак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500694" y="6000768"/>
            <a:ext cx="1336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FFC000"/>
                </a:solidFill>
              </a:rPr>
              <a:t>А.Тимирева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" name="A._Malinin_-_Gori,_gori,_moya_zvezd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572528" y="6286520"/>
            <a:ext cx="304800" cy="304800"/>
          </a:xfrm>
          <a:prstGeom prst="rect">
            <a:avLst/>
          </a:prstGeo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938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Душа безумная желает и петь, и плакать, и любить…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6" name="Содержимое 5" descr="67189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14282" y="2643182"/>
            <a:ext cx="3190872" cy="3786214"/>
          </a:xfrm>
        </p:spPr>
      </p:pic>
      <p:pic>
        <p:nvPicPr>
          <p:cNvPr id="7" name="Рисунок 6" descr="image00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1802" y="1428736"/>
            <a:ext cx="3171825" cy="3905250"/>
          </a:xfrm>
          <a:prstGeom prst="rect">
            <a:avLst/>
          </a:prstGeom>
        </p:spPr>
      </p:pic>
      <p:pic>
        <p:nvPicPr>
          <p:cNvPr id="8" name="Рисунок 7" descr="esenin_0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0562" y="3500414"/>
            <a:ext cx="3810000" cy="3357586"/>
          </a:xfrm>
          <a:prstGeom prst="rect">
            <a:avLst/>
          </a:prstGeom>
        </p:spPr>
      </p:pic>
      <p:pic>
        <p:nvPicPr>
          <p:cNvPr id="9" name="Рисунок 8" descr="tsvetaeva_2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43670" y="857232"/>
            <a:ext cx="2500330" cy="314327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8596" y="2214554"/>
            <a:ext cx="1071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Ф.Тютчев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14480" y="1428736"/>
            <a:ext cx="1428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Н.Некрасов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86182" y="6143644"/>
            <a:ext cx="13439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С.Есенин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00958" y="4071942"/>
            <a:ext cx="16430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М.Цветаева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001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Грустит романс тревожно и светло…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1" name="Содержимое 10" descr="8367dcf31c13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57158" y="1214422"/>
            <a:ext cx="5384045" cy="4525963"/>
          </a:xfrm>
        </p:spPr>
      </p:pic>
      <p:pic>
        <p:nvPicPr>
          <p:cNvPr id="12" name="Рисунок 11" descr="84ecb977c28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380" y="714356"/>
            <a:ext cx="2333608" cy="2690798"/>
          </a:xfrm>
          <a:prstGeom prst="rect">
            <a:avLst/>
          </a:prstGeom>
        </p:spPr>
      </p:pic>
      <p:pic>
        <p:nvPicPr>
          <p:cNvPr id="13" name="Рисунок 12" descr="Nadejda Plevickaya - Zolotye rossypi romansa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29454" y="2428868"/>
            <a:ext cx="2214546" cy="2500306"/>
          </a:xfrm>
          <a:prstGeom prst="rect">
            <a:avLst/>
          </a:prstGeom>
        </p:spPr>
      </p:pic>
      <p:pic>
        <p:nvPicPr>
          <p:cNvPr id="15" name="Рисунок 14" descr="1256444026-clip-33kb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43174" y="4500560"/>
            <a:ext cx="2252657" cy="2357440"/>
          </a:xfrm>
          <a:prstGeom prst="rect">
            <a:avLst/>
          </a:prstGeom>
        </p:spPr>
      </p:pic>
      <p:pic>
        <p:nvPicPr>
          <p:cNvPr id="16" name="Рисунок 15" descr="8da46d4fa2c2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14876" y="3571877"/>
            <a:ext cx="2428893" cy="3000396"/>
          </a:xfrm>
          <a:prstGeom prst="rect">
            <a:avLst/>
          </a:prstGeom>
        </p:spPr>
      </p:pic>
      <p:pic>
        <p:nvPicPr>
          <p:cNvPr id="17" name="Рисунок 16" descr="106976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715140" y="4357694"/>
            <a:ext cx="2105025" cy="2333628"/>
          </a:xfrm>
          <a:prstGeom prst="rect">
            <a:avLst/>
          </a:prstGeom>
        </p:spPr>
      </p:pic>
      <p:pic>
        <p:nvPicPr>
          <p:cNvPr id="9" name="cp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0"/>
          <a:stretch>
            <a:fillRect/>
          </a:stretch>
        </p:blipFill>
        <p:spPr>
          <a:xfrm>
            <a:off x="2071670" y="6491286"/>
            <a:ext cx="366714" cy="366714"/>
          </a:xfrm>
          <a:prstGeom prst="rect">
            <a:avLst/>
          </a:prstGeo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140904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Романс не забыт и сегодня!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5" name="Рисунок 4" descr="fb8dcaca27f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1142984"/>
            <a:ext cx="4429156" cy="3143272"/>
          </a:xfrm>
          <a:prstGeom prst="rect">
            <a:avLst/>
          </a:prstGeom>
        </p:spPr>
      </p:pic>
      <p:pic>
        <p:nvPicPr>
          <p:cNvPr id="9" name="Рисунок 8" descr="1241354339_dx-1998-4ajk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29190" y="1142984"/>
            <a:ext cx="3333750" cy="3333750"/>
          </a:xfrm>
          <a:prstGeom prst="rect">
            <a:avLst/>
          </a:prstGeom>
        </p:spPr>
      </p:pic>
      <p:pic>
        <p:nvPicPr>
          <p:cNvPr id="10" name="Рисунок 9" descr="0822e42cd6deaf635f03547b2dd3b735.jpe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0100" y="3571876"/>
            <a:ext cx="4071966" cy="3286124"/>
          </a:xfrm>
          <a:prstGeom prst="rect">
            <a:avLst/>
          </a:prstGeom>
        </p:spPr>
      </p:pic>
      <p:pic>
        <p:nvPicPr>
          <p:cNvPr id="11" name="Рисунок 10" descr="893c9f6da4bded72329cc18f660edc01.jpe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14942" y="3786190"/>
            <a:ext cx="3357586" cy="278608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14282" y="6215082"/>
            <a:ext cx="10310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Группа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«Сплин»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2198" y="6357958"/>
            <a:ext cx="10870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Н.Носков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2" name="000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8643966" y="6357958"/>
            <a:ext cx="304800" cy="304800"/>
          </a:xfrm>
          <a:prstGeom prst="rect">
            <a:avLst/>
          </a:prstGeom>
        </p:spPr>
      </p:pic>
      <p:sp>
        <p:nvSpPr>
          <p:cNvPr id="16" name="Содержимое 1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5" dur="300829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6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«Люблю я слушать ,в негу погружаясь , романсов пылких звуки огневые…»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85926"/>
            <a:ext cx="5686436" cy="4714907"/>
          </a:xfrm>
        </p:spPr>
        <p:txBody>
          <a:bodyPr>
            <a:normAutofit fontScale="92500" lnSpcReduction="20000"/>
          </a:bodyPr>
          <a:lstStyle/>
          <a:p>
            <a:pPr lvl="0">
              <a:buNone/>
            </a:pPr>
            <a:r>
              <a:rPr lang="ru-RU" dirty="0" smtClean="0">
                <a:solidFill>
                  <a:srgbClr val="FFC000"/>
                </a:solidFill>
              </a:rPr>
              <a:t>Вывод.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Романс  неисчерпаем и прекрасен, как неисчерпаемо 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и прекрасно то, из чего он рождается и расцветает, живет и дышит, что питает его и превращает в неугасимый огонь, согревающий и зажигающий сердца. Это сама любовь говорит и взывает чудным голосом романса…</a:t>
            </a:r>
          </a:p>
          <a:p>
            <a:pPr lvl="0"/>
            <a:endParaRPr lang="ru-RU" dirty="0" smtClean="0">
              <a:solidFill>
                <a:srgbClr val="FFC000"/>
              </a:solidFill>
            </a:endParaRPr>
          </a:p>
          <a:p>
            <a:pPr lvl="0"/>
            <a:endParaRPr lang="ru-RU" dirty="0" smtClean="0">
              <a:solidFill>
                <a:srgbClr val="FFC000"/>
              </a:solidFill>
            </a:endParaRPr>
          </a:p>
          <a:p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8" name="Рисунок 7" descr="137072--39390367-200-ub294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1857364"/>
            <a:ext cx="3071834" cy="4357718"/>
          </a:xfrm>
          <a:prstGeom prst="rect">
            <a:avLst/>
          </a:prstGeom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Содержимое 6" descr="piano_romance_latin_spanish_classical_original_composition_.jpg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3844925" y="357166"/>
            <a:ext cx="4572000" cy="5643602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0" y="1435100"/>
            <a:ext cx="3857620" cy="4691063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C000"/>
                </a:solidFill>
              </a:rPr>
              <a:t>  Проект выполнили 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  Беспалова Лилия и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  Бирюкова Елена,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  ученицы 9 класса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  МБОУ Новоаннинской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         ООШ № 3</a:t>
            </a:r>
          </a:p>
          <a:p>
            <a:r>
              <a:rPr lang="ru-RU" sz="2800" dirty="0" smtClean="0">
                <a:solidFill>
                  <a:srgbClr val="FFC000"/>
                </a:solidFill>
              </a:rPr>
              <a:t>    г. Новоаннинский</a:t>
            </a:r>
            <a:endParaRPr lang="ru-RU" sz="2800" dirty="0">
              <a:solidFill>
                <a:srgbClr val="FFC000"/>
              </a:solidFill>
            </a:endParaRPr>
          </a:p>
        </p:txBody>
      </p:sp>
      <p:pic>
        <p:nvPicPr>
          <p:cNvPr id="9" name="jshr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6715140" y="6215082"/>
            <a:ext cx="304800" cy="304800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8265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000372"/>
            <a:ext cx="8229600" cy="18573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C000"/>
                </a:solidFill>
              </a:rPr>
              <a:t>        </a:t>
            </a:r>
            <a:r>
              <a:rPr lang="ru-RU" dirty="0" smtClean="0">
                <a:solidFill>
                  <a:srgbClr val="FFC000"/>
                </a:solidFill>
              </a:rPr>
              <a:t>Я счастлив тем, что встретил Вас,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       </a:t>
            </a:r>
            <a:r>
              <a:rPr lang="ru-RU" dirty="0" smtClean="0">
                <a:solidFill>
                  <a:srgbClr val="FFC000"/>
                </a:solidFill>
              </a:rPr>
              <a:t>Неповторимый и прекрасный.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        </a:t>
            </a:r>
            <a:r>
              <a:rPr lang="ru-RU" dirty="0" smtClean="0">
                <a:solidFill>
                  <a:srgbClr val="FFC000"/>
                </a:solidFill>
              </a:rPr>
              <a:t>И, значит, жил я не напрасно...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en-US" dirty="0" smtClean="0">
                <a:solidFill>
                  <a:srgbClr val="FFC000"/>
                </a:solidFill>
              </a:rPr>
              <a:t>        </a:t>
            </a:r>
            <a:r>
              <a:rPr lang="ru-RU" dirty="0" smtClean="0">
                <a:solidFill>
                  <a:srgbClr val="FFC000"/>
                </a:solidFill>
              </a:rPr>
              <a:t>Благодарю, волшебный мой Романс!</a:t>
            </a:r>
          </a:p>
          <a:p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" name="Рисунок 6" descr="165541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5852" y="2786058"/>
            <a:ext cx="6429420" cy="3857652"/>
          </a:xfrm>
          <a:prstGeom prst="rect">
            <a:avLst/>
          </a:prstGeom>
        </p:spPr>
      </p:pic>
      <p:pic>
        <p:nvPicPr>
          <p:cNvPr id="5" name="best-mp3.ru_zhestokii_romans_-_a_na_posledok_ya_skazh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358214" y="6553200"/>
            <a:ext cx="304800" cy="304800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65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285721" y="357166"/>
            <a:ext cx="571503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C000"/>
                </a:solidFill>
              </a:rPr>
              <a:t>Цели  проекта:</a:t>
            </a:r>
          </a:p>
          <a:p>
            <a:pPr marL="457200" indent="-457200"/>
            <a:r>
              <a:rPr lang="ru-RU" sz="2400" dirty="0" smtClean="0">
                <a:solidFill>
                  <a:srgbClr val="FFC000"/>
                </a:solidFill>
              </a:rPr>
              <a:t>1)Познакомиться с историей возникно- вения, создания и развития романса,</a:t>
            </a:r>
          </a:p>
          <a:p>
            <a:pPr marL="457200" indent="-457200"/>
            <a:r>
              <a:rPr lang="ru-RU" sz="2400" dirty="0" smtClean="0">
                <a:solidFill>
                  <a:srgbClr val="FFC000"/>
                </a:solidFill>
              </a:rPr>
              <a:t>       с ведущими русскими поэтами и</a:t>
            </a:r>
          </a:p>
          <a:p>
            <a:pPr marL="457200" indent="-457200"/>
            <a:r>
              <a:rPr lang="ru-RU" sz="2400" dirty="0" smtClean="0">
                <a:solidFill>
                  <a:srgbClr val="FFC000"/>
                </a:solidFill>
              </a:rPr>
              <a:t>        композиторами, авторами романсов, с основными разновидностями рус- кого романса.</a:t>
            </a:r>
          </a:p>
          <a:p>
            <a:pPr marL="457200" indent="-457200"/>
            <a:r>
              <a:rPr lang="ru-RU" sz="2400" dirty="0" smtClean="0">
                <a:solidFill>
                  <a:srgbClr val="FFC000"/>
                </a:solidFill>
              </a:rPr>
              <a:t>2)Выявить различия между песней и романсом, а также его жанровое своеобразие.</a:t>
            </a:r>
          </a:p>
          <a:p>
            <a:pPr marL="457200" indent="-457200"/>
            <a:r>
              <a:rPr lang="ru-RU" sz="2400" dirty="0" smtClean="0">
                <a:solidFill>
                  <a:srgbClr val="FFC000"/>
                </a:solidFill>
              </a:rPr>
              <a:t> 3) Доказать, что романс современен и в наши дни.</a:t>
            </a:r>
          </a:p>
          <a:p>
            <a:pPr marL="457200" indent="-457200"/>
            <a:endParaRPr lang="ru-RU" sz="2400" dirty="0" smtClean="0">
              <a:solidFill>
                <a:srgbClr val="FFC000"/>
              </a:solidFill>
            </a:endParaRPr>
          </a:p>
          <a:p>
            <a:pPr marL="457200" indent="-457200"/>
            <a:r>
              <a:rPr lang="ru-RU" sz="2400" dirty="0" smtClean="0">
                <a:solidFill>
                  <a:srgbClr val="FFC000"/>
                </a:solidFill>
              </a:rPr>
              <a:t>        </a:t>
            </a:r>
          </a:p>
          <a:p>
            <a:pPr marL="457200" indent="-457200"/>
            <a:r>
              <a:rPr lang="ru-RU" sz="2400" dirty="0" smtClean="0">
                <a:solidFill>
                  <a:srgbClr val="FFC000"/>
                </a:solidFill>
              </a:rPr>
              <a:t>  </a:t>
            </a:r>
            <a:endParaRPr lang="ru-RU" sz="2400" dirty="0">
              <a:solidFill>
                <a:srgbClr val="FFC000"/>
              </a:solidFill>
            </a:endParaRPr>
          </a:p>
        </p:txBody>
      </p:sp>
      <p:pic>
        <p:nvPicPr>
          <p:cNvPr id="8" name="Рисунок 7" descr="0_b2b7_6393f815_orig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6446" y="571480"/>
            <a:ext cx="3143272" cy="5000660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Родина романса - Испания.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sz="1800" dirty="0" smtClean="0">
                <a:solidFill>
                  <a:srgbClr val="FFC000"/>
                </a:solidFill>
              </a:rPr>
              <a:t>Слово «романс» происходит от испанского «</a:t>
            </a:r>
            <a:r>
              <a:rPr lang="en-US" sz="1800" dirty="0" smtClean="0">
                <a:solidFill>
                  <a:srgbClr val="FFC000"/>
                </a:solidFill>
              </a:rPr>
              <a:t>romance</a:t>
            </a:r>
            <a:r>
              <a:rPr lang="ru-RU" sz="1800" dirty="0" smtClean="0">
                <a:solidFill>
                  <a:srgbClr val="FFC000"/>
                </a:solidFill>
              </a:rPr>
              <a:t>»,то есть на романском языке.</a:t>
            </a:r>
            <a:endParaRPr lang="ru-RU" sz="1800" dirty="0">
              <a:solidFill>
                <a:srgbClr val="FFC000"/>
              </a:solidFill>
            </a:endParaRPr>
          </a:p>
        </p:txBody>
      </p:sp>
      <p:pic>
        <p:nvPicPr>
          <p:cNvPr id="10" name="Содержимое 9" descr="6442175_6962624a.jpg"/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571472" y="2500306"/>
            <a:ext cx="3786214" cy="3786214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lnSpcReduction="10000"/>
          </a:bodyPr>
          <a:lstStyle/>
          <a:p>
            <a:r>
              <a:rPr lang="ru-RU" sz="1800" dirty="0" smtClean="0">
                <a:solidFill>
                  <a:srgbClr val="FFC000"/>
                </a:solidFill>
              </a:rPr>
              <a:t>Именно здесь его стали исполнять под гитару.</a:t>
            </a:r>
            <a:endParaRPr lang="ru-RU" sz="1800" dirty="0">
              <a:solidFill>
                <a:srgbClr val="FFC000"/>
              </a:solidFill>
            </a:endParaRPr>
          </a:p>
        </p:txBody>
      </p:sp>
      <p:pic>
        <p:nvPicPr>
          <p:cNvPr id="8" name="Содержимое 7" descr="f8e147c763d0.jpg"/>
          <p:cNvPicPr>
            <a:picLocks noGrp="1" noChangeAspect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4645025" y="2549130"/>
            <a:ext cx="4041775" cy="3202778"/>
          </a:xfrm>
        </p:spPr>
      </p:pic>
      <p:pic>
        <p:nvPicPr>
          <p:cNvPr id="11" name="MpTri.Net didiulya_-_flamenko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7786710" y="6553200"/>
            <a:ext cx="304800" cy="304800"/>
          </a:xfrm>
          <a:prstGeom prst="rect">
            <a:avLst/>
          </a:prstGeom>
        </p:spPr>
      </p:pic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655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C000"/>
                </a:solidFill>
              </a:rPr>
              <a:t>Романс – это небольшое стихотворение, положенное на музыку для сольного исполнения в сопровождении гитары или фортепиано.</a:t>
            </a:r>
            <a:endParaRPr lang="ru-RU" sz="3200" dirty="0">
              <a:solidFill>
                <a:srgbClr val="FFC000"/>
              </a:solidFill>
            </a:endParaRPr>
          </a:p>
        </p:txBody>
      </p:sp>
      <p:pic>
        <p:nvPicPr>
          <p:cNvPr id="11" name="Содержимое 10" descr="0fd2c37e3f4c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660562" y="1600200"/>
            <a:ext cx="5822876" cy="4525963"/>
          </a:xfr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Лирические песни о любви пели и городские барышни, и деревенские девушки. 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0" name="Содержимое 9" descr="630ec96c820et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857752" y="1785926"/>
            <a:ext cx="3293592" cy="4525963"/>
          </a:xfrm>
        </p:spPr>
      </p:pic>
      <p:pic>
        <p:nvPicPr>
          <p:cNvPr id="7" name="Рисунок 6" descr="312680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1928802"/>
            <a:ext cx="3429024" cy="4357718"/>
          </a:xfrm>
          <a:prstGeom prst="rect">
            <a:avLst/>
          </a:prstGeom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</a:rPr>
              <a:t>Великие русские композиторы , авторы романсов.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7" name="Picture 2" descr="C:\Documents and Settings\Admin\Рабочий стол\Новая папка (5)\P1240007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3" y="1500174"/>
            <a:ext cx="285752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 descr="C:\Documents and Settings\Admin\Рабочий стол\Новая папка (5)\P124000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88" y="1571612"/>
            <a:ext cx="3643312" cy="5072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C:\Documents and Settings\Admin\Рабочий стол\Новая папка (5)\P12400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1643050"/>
            <a:ext cx="3286125" cy="472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Жанровые признаки романса: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1) содержание романса всегда лирично;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2)текст посвящен какому-либо переживанию(обычно любовному);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3)мелодия сложнее, тесно связана со стихом, нет куплетно-припевных повторов.</a:t>
            </a:r>
          </a:p>
          <a:p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4" name="Рисунок 3" descr="38339985_x_9befeb5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3857628"/>
            <a:ext cx="5715000" cy="2786082"/>
          </a:xfrm>
          <a:prstGeom prst="rect">
            <a:avLst/>
          </a:prstGeom>
        </p:spPr>
      </p:pic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Композиция любовного романса: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1)история зарождения любви (лирическая мелодия , льющаяся нежная музыка);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2) разлука , жизненные невзгоды( взволно-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ванный ,порывистый ,напряженный    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эпизод);</a:t>
            </a:r>
          </a:p>
          <a:p>
            <a:r>
              <a:rPr lang="ru-RU" dirty="0" smtClean="0">
                <a:solidFill>
                  <a:srgbClr val="FFC000"/>
                </a:solidFill>
              </a:rPr>
              <a:t>3) встреча, любовь разгорается с новой        силой( первоначальная мелодия , востор-</a:t>
            </a:r>
          </a:p>
          <a:p>
            <a:pPr>
              <a:buNone/>
            </a:pPr>
            <a:r>
              <a:rPr lang="ru-RU" dirty="0" smtClean="0">
                <a:solidFill>
                  <a:srgbClr val="FFC000"/>
                </a:solidFill>
              </a:rPr>
              <a:t>    жененный характер музыки).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l-PL" smtClean="0"/>
              <a:t>www.sliderpoint.org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</TotalTime>
  <Words>1007</Words>
  <Application>Microsoft Office PowerPoint</Application>
  <PresentationFormat>Екран (4:3)</PresentationFormat>
  <Paragraphs>186</Paragraphs>
  <Slides>20</Slides>
  <Notes>20</Notes>
  <HiddenSlides>0</HiddenSlides>
  <MMClips>8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20</vt:i4>
      </vt:variant>
    </vt:vector>
  </HeadingPairs>
  <TitlesOfParts>
    <vt:vector size="21" baseType="lpstr">
      <vt:lpstr>Тема Office</vt:lpstr>
      <vt:lpstr>Презентація PowerPoint</vt:lpstr>
      <vt:lpstr>Презентація PowerPoint</vt:lpstr>
      <vt:lpstr>Презентація PowerPoint</vt:lpstr>
      <vt:lpstr>Родина романса - Испания.</vt:lpstr>
      <vt:lpstr>Романс – это небольшое стихотворение, положенное на музыку для сольного исполнения в сопровождении гитары или фортепиано.</vt:lpstr>
      <vt:lpstr>Лирические песни о любви пели и городские барышни, и деревенские девушки. </vt:lpstr>
      <vt:lpstr>Великие русские композиторы , авторы романсов.</vt:lpstr>
      <vt:lpstr>Жанровые признаки романса:</vt:lpstr>
      <vt:lpstr>Композиция любовного романса:</vt:lpstr>
      <vt:lpstr>Разнообразие романсов по поэтическому содержанию.</vt:lpstr>
      <vt:lpstr>Цыганские романсы.</vt:lpstr>
      <vt:lpstr>Городской романс.</vt:lpstr>
      <vt:lpstr>Великим мастером русского классического романса был  М.И. Глинка.</vt:lpstr>
      <vt:lpstr>Из наслаждений жизни одной любви музыка уступает, но и любовь-мелодия… </vt:lpstr>
      <vt:lpstr>А.Колчак «Гори , гори ,моя звезда»- памятник великой любви.</vt:lpstr>
      <vt:lpstr>Душа безумная желает и петь, и плакать, и любить…</vt:lpstr>
      <vt:lpstr>Грустит романс тревожно и светло…</vt:lpstr>
      <vt:lpstr>Романс не забыт и сегодня!</vt:lpstr>
      <vt:lpstr>«Люблю я слушать ,в негу погружаясь , романсов пылких звуки огневые…»</vt:lpstr>
      <vt:lpstr>Презентація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LEGION</cp:lastModifiedBy>
  <cp:revision>51</cp:revision>
  <dcterms:created xsi:type="dcterms:W3CDTF">2011-12-03T14:45:33Z</dcterms:created>
  <dcterms:modified xsi:type="dcterms:W3CDTF">2015-04-02T07:05:57Z</dcterms:modified>
</cp:coreProperties>
</file>