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6"/>
  </p:notesMasterIdLst>
  <p:sldIdLst>
    <p:sldId id="256" r:id="rId2"/>
    <p:sldId id="258" r:id="rId3"/>
    <p:sldId id="259" r:id="rId4"/>
    <p:sldId id="263" r:id="rId5"/>
    <p:sldId id="273" r:id="rId6"/>
    <p:sldId id="257" r:id="rId7"/>
    <p:sldId id="265" r:id="rId8"/>
    <p:sldId id="264" r:id="rId9"/>
    <p:sldId id="281" r:id="rId10"/>
    <p:sldId id="280" r:id="rId11"/>
    <p:sldId id="260" r:id="rId12"/>
    <p:sldId id="279" r:id="rId13"/>
    <p:sldId id="278" r:id="rId14"/>
    <p:sldId id="266" r:id="rId15"/>
    <p:sldId id="272" r:id="rId16"/>
    <p:sldId id="283" r:id="rId17"/>
    <p:sldId id="274" r:id="rId18"/>
    <p:sldId id="275" r:id="rId19"/>
    <p:sldId id="276" r:id="rId20"/>
    <p:sldId id="277" r:id="rId21"/>
    <p:sldId id="284" r:id="rId22"/>
    <p:sldId id="285" r:id="rId23"/>
    <p:sldId id="270" r:id="rId24"/>
    <p:sldId id="271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87" autoAdjust="0"/>
    <p:restoredTop sz="76610" autoAdjust="0"/>
  </p:normalViewPr>
  <p:slideViewPr>
    <p:cSldViewPr>
      <p:cViewPr varScale="1">
        <p:scale>
          <a:sx n="90" d="100"/>
          <a:sy n="90" d="100"/>
        </p:scale>
        <p:origin x="-224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0038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D4C64D-27C1-43E0-B849-332D06B6DC95}" type="datetimeFigureOut">
              <a:rPr lang="uk-UA" smtClean="0"/>
              <a:t>24.04.2015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31C7D7-14DA-42BD-985F-C011BD19E8EB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354607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A1%D0%BA%D1%83%D0%BB%D1%8C%D0%BF%D1%82%D1%83%D1%80%D0%B0" TargetMode="External"/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9C%D0%B5%D1%82%D0%B0%D0%BC%D0%BE%D1%80%D1%84%D0%B8%D0%B7%D0%BC" TargetMode="External"/><Relationship Id="rId3" Type="http://schemas.openxmlformats.org/officeDocument/2006/relationships/hyperlink" Target="http://ru.wikipedia.org/wiki/%D0%A0%D0%B0%D0%BA%D0%BE%D0%B2%D0%B8%D0%BD%D0%B0_%D0%BC%D0%BE%D0%BB%D0%BB%D1%8E%D1%81%D0%BA%D0%BE%D0%B2" TargetMode="External"/><Relationship Id="rId7" Type="http://schemas.openxmlformats.org/officeDocument/2006/relationships/hyperlink" Target="http://ru.wikipedia.org/wiki/%D0%9C%D0%B8%D0%BD%D0%B5%D1%80%D0%B0%D0%BB%D1%8C%D0%BD%D0%B0%D1%8F_%D0%B2%D0%BE%D0%B4%D0%B0" TargetMode="External"/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Relationship Id="rId6" Type="http://schemas.openxmlformats.org/officeDocument/2006/relationships/hyperlink" Target="http://ru.wikipedia.org/wiki/%D0%9A%D0%B0%D1%80%D1%81%D1%82" TargetMode="External"/><Relationship Id="rId5" Type="http://schemas.openxmlformats.org/officeDocument/2006/relationships/hyperlink" Target="http://ru.wikipedia.org/wiki/%D0%A3%D0%B3%D0%BB%D0%B5%D0%BA%D0%B8%D1%81%D0%BB%D1%8B%D0%B9_%D0%B3%D0%B0%D0%B7" TargetMode="External"/><Relationship Id="rId4" Type="http://schemas.openxmlformats.org/officeDocument/2006/relationships/hyperlink" Target="http://ru.wikipedia.org/wiki/%D0%A0%D0%B0%D0%BA%D1%83%D1%88%D0%B5%D1%87%D0%BD%D0%B8%D0%BA" TargetMode="External"/><Relationship Id="rId9" Type="http://schemas.openxmlformats.org/officeDocument/2006/relationships/hyperlink" Target="http://ru.wikipedia.org/wiki/%D0%9C%D1%80%D0%B0%D0%BC%D0%BE%D1%80" TargetMode="Externa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0%D0%BB%D1%8C%D0%BF%D1%8B" TargetMode="External"/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tonemarket.com.ua/20?o%5b20%5d%5b1%5d=1" TargetMode="External"/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://www.stonemarket.com.ua/20?o%5b20%5d%5b3%5d=1" TargetMode="Externa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A1%D0%BA%D1%83%D0%BB%D1%8C%D0%BF%D1%82%D1%83%D1%80%D0%B0" TargetMode="External"/><Relationship Id="rId7" Type="http://schemas.openxmlformats.org/officeDocument/2006/relationships/hyperlink" Target="http://ru.wikipedia.org/wiki/%D0%91%D0%B5%D1%82%D0%BE%D0%BD" TargetMode="External"/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Relationship Id="rId6" Type="http://schemas.openxmlformats.org/officeDocument/2006/relationships/hyperlink" Target="http://ru.wikipedia.org/wiki/%D0%98%D0%B7%D0%B2%D0%B5%D1%81%D1%82%D0%BD%D1%8F%D0%BA%D0%BE%D0%B2%D1%8B%D0%B9_%D1%89%D0%B5%D0%B1%D0%B5%D0%BD%D1%8C" TargetMode="External"/><Relationship Id="rId5" Type="http://schemas.openxmlformats.org/officeDocument/2006/relationships/hyperlink" Target="http://ru.wikipedia.org/wiki/%D0%9E%D0%BA%D1%81%D0%B8%D0%B4_%D0%BA%D0%B0%D0%BB%D1%8C%D1%86%D0%B8%D1%8F" TargetMode="External"/><Relationship Id="rId4" Type="http://schemas.openxmlformats.org/officeDocument/2006/relationships/hyperlink" Target="http://ru.wikipedia.org/wiki/%D0%9E%D0%B1%D0%B6%D0%B8%D0%B3" TargetMode="Externa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ИЗВЕСТНЯК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r>
              <a:rPr lang="ru-RU" dirty="0" smtClean="0"/>
              <a:t>Презентацию  подготовила  </a:t>
            </a:r>
            <a:r>
              <a:rPr lang="ru-RU" dirty="0" err="1" smtClean="0"/>
              <a:t>Нерсисян</a:t>
            </a:r>
            <a:r>
              <a:rPr lang="ru-RU" dirty="0" smtClean="0"/>
              <a:t> Лилия , ученица 4,,Е</a:t>
            </a:r>
            <a:r>
              <a:rPr lang="en-US" dirty="0" smtClean="0"/>
              <a:t>’’</a:t>
            </a:r>
            <a:r>
              <a:rPr lang="ru-RU" dirty="0" smtClean="0"/>
              <a:t> класса  ЦО 491 </a:t>
            </a:r>
            <a:r>
              <a:rPr lang="en-US" dirty="0" smtClean="0"/>
              <a:t>’’</a:t>
            </a:r>
            <a:r>
              <a:rPr lang="ru-RU" dirty="0" smtClean="0"/>
              <a:t>Марьино</a:t>
            </a:r>
            <a:r>
              <a:rPr lang="en-US" dirty="0" smtClean="0"/>
              <a:t>’’</a:t>
            </a:r>
            <a:r>
              <a:rPr lang="ru-RU" dirty="0" smtClean="0"/>
              <a:t> </a:t>
            </a:r>
            <a:r>
              <a:rPr lang="ru-RU" dirty="0" smtClean="0">
                <a:solidFill>
                  <a:srgbClr val="575F6D"/>
                </a:solidFill>
              </a:rPr>
              <a:t>г. </a:t>
            </a:r>
            <a:r>
              <a:rPr lang="ru-RU" dirty="0" smtClean="0"/>
              <a:t>Москвы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31C7D7-14DA-42BD-985F-C011BD19E8EB}" type="slidenum">
              <a:rPr lang="uk-UA" smtClean="0"/>
              <a:t>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3169547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 smtClean="0">
              <a:solidFill>
                <a:prstClr val="black"/>
              </a:solidFill>
            </a:endParaRPr>
          </a:p>
          <a:p>
            <a:endParaRPr lang="ru-RU" dirty="0" smtClean="0">
              <a:solidFill>
                <a:prstClr val="black"/>
              </a:solidFill>
            </a:endParaRPr>
          </a:p>
          <a:p>
            <a:endParaRPr lang="ru-RU" dirty="0" smtClean="0">
              <a:solidFill>
                <a:prstClr val="black"/>
              </a:solidFill>
            </a:endParaRPr>
          </a:p>
          <a:p>
            <a:endParaRPr lang="ru-RU" dirty="0" smtClean="0">
              <a:solidFill>
                <a:prstClr val="black"/>
              </a:solidFill>
            </a:endParaRPr>
          </a:p>
          <a:p>
            <a:endParaRPr lang="ru-RU" dirty="0" smtClean="0">
              <a:solidFill>
                <a:prstClr val="black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prstClr val="black"/>
                </a:solidFill>
              </a:rPr>
              <a:t>Из </a:t>
            </a:r>
            <a:r>
              <a:rPr lang="ru-RU" dirty="0" smtClean="0"/>
              <a:t>чего состоит известняк </a:t>
            </a:r>
            <a:r>
              <a:rPr lang="en-US" dirty="0" smtClean="0"/>
              <a:t>?</a:t>
            </a:r>
            <a:endParaRPr lang="ru-RU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31C7D7-14DA-42BD-985F-C011BD19E8EB}" type="slidenum">
              <a:rPr lang="uk-UA" smtClean="0"/>
              <a:t>17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66988749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Из раковин морских животных и их обломков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31C7D7-14DA-42BD-985F-C011BD19E8EB}" type="slidenum">
              <a:rPr lang="uk-UA" smtClean="0"/>
              <a:t>18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19874675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Когда образовался известняк</a:t>
            </a:r>
            <a:r>
              <a:rPr lang="en-US" dirty="0" smtClean="0"/>
              <a:t>?</a:t>
            </a:r>
            <a:endParaRPr lang="ru-RU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31C7D7-14DA-42BD-985F-C011BD19E8EB}" type="slidenum">
              <a:rPr lang="uk-UA" smtClean="0"/>
              <a:t>19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5159804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300 млн лет назад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31C7D7-14DA-42BD-985F-C011BD19E8EB}" type="slidenum">
              <a:rPr lang="uk-UA" smtClean="0"/>
              <a:t>20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9644289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Где  применяется  известняк ?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31C7D7-14DA-42BD-985F-C011BD19E8EB}" type="slidenum">
              <a:rPr lang="uk-UA" smtClean="0"/>
              <a:t>21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582475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ответ</a:t>
            </a:r>
            <a:br>
              <a:rPr lang="ru-RU" dirty="0" smtClean="0"/>
            </a:br>
            <a:endParaRPr lang="ru-RU" dirty="0" smtClean="0"/>
          </a:p>
          <a:p>
            <a:r>
              <a:rPr lang="ru-RU" dirty="0" smtClean="0">
                <a:latin typeface="Arial"/>
              </a:rPr>
              <a:t>Для создания </a:t>
            </a:r>
            <a:r>
              <a:rPr lang="ru-RU" dirty="0" smtClean="0">
                <a:latin typeface="Arial"/>
                <a:hlinkClick r:id="rId3" tooltip="Скульптура"/>
              </a:rPr>
              <a:t>скульптур</a:t>
            </a:r>
            <a:r>
              <a:rPr lang="ru-RU" dirty="0" smtClean="0">
                <a:latin typeface="Arial"/>
              </a:rPr>
              <a:t>, в строительстве зданий, строительный материал: известняковый  щебень , негашёная известь.  </a:t>
            </a:r>
            <a:endParaRPr lang="ru-RU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31C7D7-14DA-42BD-985F-C011BD19E8EB}" type="slidenum">
              <a:rPr lang="uk-UA" smtClean="0"/>
              <a:t>22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45317022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sz="1200" dirty="0" smtClean="0">
                <a:solidFill>
                  <a:srgbClr val="00B0F0"/>
                </a:solidFill>
              </a:rPr>
              <a:t>БЛАГОДАРЮ ЗА                     ВНИМАНИЕ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31C7D7-14DA-42BD-985F-C011BD19E8EB}" type="slidenum">
              <a:rPr lang="uk-UA" smtClean="0"/>
              <a:t>23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55763925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31C7D7-14DA-42BD-985F-C011BD19E8EB}" type="slidenum">
              <a:rPr lang="uk-UA" smtClean="0"/>
              <a:t>24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342982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Известняк</a:t>
            </a:r>
            <a:br>
              <a:rPr lang="ru-RU" dirty="0" smtClean="0"/>
            </a:br>
            <a:endParaRPr lang="ru-RU" dirty="0" smtClean="0"/>
          </a:p>
          <a:p>
            <a:r>
              <a:rPr lang="ru-RU" dirty="0" smtClean="0">
                <a:solidFill>
                  <a:srgbClr val="000000"/>
                </a:solidFill>
                <a:latin typeface="Arial"/>
              </a:rPr>
              <a:t>Известняк, состоящий преимущественно из </a:t>
            </a:r>
            <a:r>
              <a:rPr lang="ru-RU" dirty="0" smtClean="0">
                <a:solidFill>
                  <a:srgbClr val="0B0080"/>
                </a:solidFill>
                <a:latin typeface="Arial"/>
                <a:hlinkClick r:id="rId3" tooltip="Раковина моллюсков"/>
              </a:rPr>
              <a:t>раковин</a:t>
            </a:r>
            <a:r>
              <a:rPr lang="ru-RU" dirty="0" smtClean="0">
                <a:solidFill>
                  <a:srgbClr val="000000"/>
                </a:solidFill>
                <a:latin typeface="Arial"/>
              </a:rPr>
              <a:t> морских животных и их обломков, называется </a:t>
            </a:r>
            <a:r>
              <a:rPr lang="ru-RU" i="1" dirty="0" smtClean="0">
                <a:solidFill>
                  <a:srgbClr val="0B0080"/>
                </a:solidFill>
                <a:latin typeface="Arial"/>
                <a:hlinkClick r:id="rId4" tooltip="Ракушечник"/>
              </a:rPr>
              <a:t>ракушечником</a:t>
            </a:r>
            <a:r>
              <a:rPr lang="ru-RU" dirty="0" smtClean="0">
                <a:solidFill>
                  <a:srgbClr val="000000"/>
                </a:solidFill>
                <a:latin typeface="Arial"/>
              </a:rPr>
              <a:t> (</a:t>
            </a:r>
            <a:r>
              <a:rPr lang="ru-RU" i="1" dirty="0" err="1" smtClean="0">
                <a:solidFill>
                  <a:srgbClr val="000000"/>
                </a:solidFill>
                <a:latin typeface="Arial"/>
              </a:rPr>
              <a:t>ракушняком</a:t>
            </a:r>
            <a:r>
              <a:rPr lang="ru-RU" dirty="0" smtClean="0">
                <a:solidFill>
                  <a:srgbClr val="000000"/>
                </a:solidFill>
                <a:latin typeface="Arial"/>
              </a:rPr>
              <a:t>).</a:t>
            </a:r>
          </a:p>
          <a:p>
            <a:r>
              <a:rPr lang="ru-RU" dirty="0" smtClean="0">
                <a:solidFill>
                  <a:srgbClr val="000000"/>
                </a:solidFill>
                <a:latin typeface="Arial"/>
              </a:rPr>
              <a:t>Входящий в состав известняка карбонат кальция способен растворяться в воде, а также медленно разлагаться на </a:t>
            </a:r>
            <a:r>
              <a:rPr lang="ru-RU" dirty="0" smtClean="0">
                <a:solidFill>
                  <a:srgbClr val="0B0080"/>
                </a:solidFill>
                <a:latin typeface="Arial"/>
                <a:hlinkClick r:id="rId5" tooltip="Углекислый газ"/>
              </a:rPr>
              <a:t>углекислый газ</a:t>
            </a:r>
            <a:r>
              <a:rPr lang="ru-RU" dirty="0" smtClean="0">
                <a:solidFill>
                  <a:srgbClr val="0B0080"/>
                </a:solidFill>
                <a:latin typeface="Arial"/>
              </a:rPr>
              <a:t> </a:t>
            </a:r>
            <a:r>
              <a:rPr lang="ru-RU" dirty="0" smtClean="0">
                <a:solidFill>
                  <a:srgbClr val="000000"/>
                </a:solidFill>
                <a:latin typeface="Arial"/>
              </a:rPr>
              <a:t>и соответствующие основания; первый процесс — важнейший фактор образования </a:t>
            </a:r>
            <a:r>
              <a:rPr lang="ru-RU" dirty="0" smtClean="0">
                <a:solidFill>
                  <a:srgbClr val="0B0080"/>
                </a:solidFill>
                <a:latin typeface="Arial"/>
                <a:hlinkClick r:id="rId6" tooltip="Карст"/>
              </a:rPr>
              <a:t>карста</a:t>
            </a:r>
            <a:r>
              <a:rPr lang="ru-RU" dirty="0" smtClean="0">
                <a:solidFill>
                  <a:srgbClr val="000000"/>
                </a:solidFill>
                <a:latin typeface="Arial"/>
              </a:rPr>
              <a:t>, второй, происходящий на больших глубинах под действием глубинного тепла земли, даёт источник газа для </a:t>
            </a:r>
            <a:r>
              <a:rPr lang="ru-RU" dirty="0" smtClean="0">
                <a:solidFill>
                  <a:srgbClr val="0B0080"/>
                </a:solidFill>
                <a:latin typeface="Arial"/>
                <a:hlinkClick r:id="rId7" tooltip="Минеральная вода"/>
              </a:rPr>
              <a:t>минеральных вод</a:t>
            </a:r>
            <a:r>
              <a:rPr lang="ru-RU" dirty="0" smtClean="0">
                <a:solidFill>
                  <a:srgbClr val="000000"/>
                </a:solidFill>
                <a:latin typeface="Arial"/>
              </a:rPr>
              <a:t>.</a:t>
            </a:r>
          </a:p>
          <a:p>
            <a:r>
              <a:rPr lang="ru-RU" dirty="0" smtClean="0">
                <a:solidFill>
                  <a:srgbClr val="000000"/>
                </a:solidFill>
                <a:latin typeface="Arial"/>
              </a:rPr>
              <a:t>При </a:t>
            </a:r>
            <a:r>
              <a:rPr lang="ru-RU" dirty="0" smtClean="0">
                <a:solidFill>
                  <a:srgbClr val="0B0080"/>
                </a:solidFill>
                <a:latin typeface="Arial"/>
                <a:hlinkClick r:id="rId8" tooltip="Метаморфизм"/>
              </a:rPr>
              <a:t>метаморфизме</a:t>
            </a:r>
            <a:r>
              <a:rPr lang="ru-RU" dirty="0" smtClean="0">
                <a:solidFill>
                  <a:srgbClr val="000000"/>
                </a:solidFill>
                <a:latin typeface="Arial"/>
              </a:rPr>
              <a:t> известняки </a:t>
            </a:r>
            <a:r>
              <a:rPr lang="ru-RU" dirty="0" err="1" smtClean="0">
                <a:solidFill>
                  <a:srgbClr val="000000"/>
                </a:solidFill>
                <a:latin typeface="Arial"/>
              </a:rPr>
              <a:t>перекристаллизуются</a:t>
            </a:r>
            <a:r>
              <a:rPr lang="ru-RU" dirty="0" smtClean="0">
                <a:solidFill>
                  <a:srgbClr val="000000"/>
                </a:solidFill>
                <a:latin typeface="Arial"/>
              </a:rPr>
              <a:t> и образуют </a:t>
            </a:r>
            <a:r>
              <a:rPr lang="ru-RU" dirty="0" smtClean="0">
                <a:solidFill>
                  <a:srgbClr val="0B0080"/>
                </a:solidFill>
                <a:latin typeface="Arial"/>
                <a:hlinkClick r:id="rId9" tooltip="Мрамор"/>
              </a:rPr>
              <a:t>мраморы</a:t>
            </a:r>
            <a:r>
              <a:rPr lang="ru-RU" dirty="0" smtClean="0">
                <a:solidFill>
                  <a:srgbClr val="000000"/>
                </a:solidFill>
                <a:latin typeface="Arial"/>
              </a:rPr>
              <a:t>.</a:t>
            </a:r>
          </a:p>
          <a:p>
            <a:endParaRPr lang="ru-RU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31C7D7-14DA-42BD-985F-C011BD19E8EB}" type="slidenum">
              <a:rPr lang="uk-UA" smtClean="0"/>
              <a:t>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866444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74320" lvl="0" indent="-274320">
              <a:spcBef>
                <a:spcPts val="600"/>
              </a:spcBef>
            </a:pPr>
            <a:r>
              <a:rPr lang="ru-RU" sz="1200" b="1" cap="none" dirty="0" smtClean="0">
                <a:solidFill>
                  <a:schemeClr val="accent6">
                    <a:lumMod val="75000"/>
                  </a:schemeClr>
                </a:solidFill>
                <a:latin typeface="Geneva"/>
                <a:ea typeface="+mn-ea"/>
                <a:cs typeface="+mn-cs"/>
              </a:rPr>
              <a:t>Происхождение</a:t>
            </a:r>
            <a:r>
              <a:rPr lang="ru-RU" sz="1200" b="1" cap="none" dirty="0" smtClean="0">
                <a:solidFill>
                  <a:srgbClr val="382B21"/>
                </a:solidFill>
                <a:latin typeface="Geneva"/>
                <a:ea typeface="+mn-ea"/>
                <a:cs typeface="+mn-cs"/>
              </a:rPr>
              <a:t/>
            </a:r>
            <a:br>
              <a:rPr lang="ru-RU" sz="1200" b="1" cap="none" dirty="0" smtClean="0">
                <a:solidFill>
                  <a:srgbClr val="382B21"/>
                </a:solidFill>
                <a:latin typeface="Geneva"/>
                <a:ea typeface="+mn-ea"/>
                <a:cs typeface="+mn-cs"/>
              </a:rPr>
            </a:br>
            <a:endParaRPr lang="ru-RU" dirty="0" smtClean="0"/>
          </a:p>
          <a:p>
            <a:pPr marL="0" indent="0">
              <a:buNone/>
            </a:pPr>
            <a:endParaRPr lang="ru-RU" b="1" dirty="0" smtClean="0">
              <a:solidFill>
                <a:srgbClr val="382B21"/>
              </a:solidFill>
              <a:latin typeface="Geneva"/>
            </a:endParaRPr>
          </a:p>
          <a:p>
            <a:r>
              <a:rPr lang="ru-RU" dirty="0" smtClean="0">
                <a:solidFill>
                  <a:srgbClr val="330000"/>
                </a:solidFill>
                <a:latin typeface="Geneva"/>
              </a:rPr>
              <a:t>Образовался известняк примерно 300 млн. лет назад в мелководных морских водах. Иногда образования залежей камня находят и в озерах, реках. Накапливаясь, органические остатки под действием природных сил и при сопутствующем процессе осаждения кальцита, со временем превратились в залежи этого многообразного камня.</a:t>
            </a:r>
          </a:p>
          <a:p>
            <a:endParaRPr lang="ru-RU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31C7D7-14DA-42BD-985F-C011BD19E8EB}" type="slidenum">
              <a:rPr lang="uk-UA" smtClean="0"/>
              <a:t>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6068602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Месторождение и цветовая гамма</a:t>
            </a:r>
            <a:b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</a:br>
            <a:endParaRPr lang="ru-RU" dirty="0" smtClean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ru-RU" dirty="0" smtClean="0">
                <a:solidFill>
                  <a:srgbClr val="000000"/>
                </a:solidFill>
                <a:latin typeface="Arial"/>
              </a:rPr>
              <a:t>Известняк — широко распространённая осадочная порода, образующаяся при участии живых организмов в морских бассейнах. Это мономинеральная порода, состоящая из кальцита с примесями. </a:t>
            </a:r>
          </a:p>
          <a:p>
            <a:r>
              <a:rPr lang="ru-RU" dirty="0" smtClean="0">
                <a:solidFill>
                  <a:srgbClr val="000000"/>
                </a:solidFill>
                <a:latin typeface="Arial"/>
              </a:rPr>
              <a:t>Из известняков сложены целые горные цепи в </a:t>
            </a:r>
            <a:r>
              <a:rPr lang="ru-RU" dirty="0" smtClean="0">
                <a:solidFill>
                  <a:srgbClr val="0B0080"/>
                </a:solidFill>
                <a:latin typeface="Arial"/>
                <a:hlinkClick r:id="rId3" tooltip="Альпы"/>
              </a:rPr>
              <a:t>Альпах</a:t>
            </a:r>
            <a:r>
              <a:rPr lang="ru-RU" dirty="0" smtClean="0">
                <a:solidFill>
                  <a:srgbClr val="000000"/>
                </a:solidFill>
                <a:latin typeface="Arial"/>
              </a:rPr>
              <a:t>, широко распространён и в других местах. У известняка нет блеска, он обычно светло-серого цвета, но может быть белым или тёмным, почти чёрным; голубоватым, желтоватым или розовым, в зависимости от состава </a:t>
            </a:r>
            <a:r>
              <a:rPr lang="ru-RU" dirty="0" err="1" smtClean="0">
                <a:solidFill>
                  <a:srgbClr val="000000"/>
                </a:solidFill>
                <a:latin typeface="Arial"/>
              </a:rPr>
              <a:t>примесей.Цветовая</a:t>
            </a:r>
            <a:r>
              <a:rPr lang="ru-RU" dirty="0" smtClean="0">
                <a:solidFill>
                  <a:srgbClr val="000000"/>
                </a:solidFill>
                <a:latin typeface="Arial"/>
              </a:rPr>
              <a:t> </a:t>
            </a:r>
            <a:r>
              <a:rPr lang="ru-RU" dirty="0" smtClean="0">
                <a:latin typeface="tahoma"/>
              </a:rPr>
              <a:t> гамма от ослепительно белого до светло-серого, включая пастельные тона - сахарно-белый, желтый , розовый и светло-бежевый.</a:t>
            </a:r>
          </a:p>
          <a:p>
            <a:endParaRPr lang="ru-RU" dirty="0" smtClean="0">
              <a:solidFill>
                <a:srgbClr val="000000"/>
              </a:solidFill>
              <a:latin typeface="Arial"/>
            </a:endParaRPr>
          </a:p>
          <a:p>
            <a:endParaRPr lang="ru-RU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31C7D7-14DA-42BD-985F-C011BD19E8EB}" type="slidenum">
              <a:rPr lang="uk-UA" smtClean="0"/>
              <a:t>6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46230159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>
                <a:solidFill>
                  <a:srgbClr val="925E38"/>
                </a:solidFill>
                <a:effectLst/>
                <a:latin typeface="tahoma"/>
                <a:hlinkClick r:id="rId3"/>
              </a:rPr>
              <a:t/>
            </a:r>
            <a:br>
              <a:rPr lang="ru-RU" dirty="0" smtClean="0">
                <a:solidFill>
                  <a:srgbClr val="925E38"/>
                </a:solidFill>
                <a:effectLst/>
                <a:latin typeface="tahoma"/>
                <a:hlinkClick r:id="rId3"/>
              </a:rPr>
            </a:br>
            <a:r>
              <a:rPr lang="ru-RU" b="1" dirty="0" smtClean="0">
                <a:solidFill>
                  <a:srgbClr val="925E38"/>
                </a:solidFill>
                <a:effectLst/>
                <a:latin typeface="tahoma"/>
              </a:rPr>
              <a:t>Известняк</a:t>
            </a:r>
            <a:r>
              <a:rPr lang="ru-RU" b="1" baseline="0" dirty="0" smtClean="0">
                <a:solidFill>
                  <a:srgbClr val="925E38"/>
                </a:solidFill>
                <a:effectLst/>
                <a:latin typeface="tahoma"/>
              </a:rPr>
              <a:t> Белый</a:t>
            </a:r>
            <a:endParaRPr lang="ru-RU" dirty="0" smtClean="0">
              <a:solidFill>
                <a:srgbClr val="925E38"/>
              </a:solidFill>
              <a:effectLst/>
              <a:latin typeface="tahoma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b="1" i="0" dirty="0" smtClean="0">
                <a:solidFill>
                  <a:srgbClr val="925E38"/>
                </a:solidFill>
                <a:effectLst/>
                <a:latin typeface="tahoma"/>
              </a:rPr>
              <a:t>Известняк Мраморированный</a:t>
            </a:r>
            <a:r>
              <a:rPr kumimoji="0" lang="ru-RU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925E38"/>
                </a:solidFill>
                <a:effectLst/>
                <a:uLnTx/>
                <a:uFillTx/>
                <a:latin typeface="tahoma"/>
                <a:ea typeface="+mn-ea"/>
                <a:cs typeface="+mn-cs"/>
                <a:hlinkClick r:id="rId4"/>
              </a:rPr>
              <a:t/>
            </a:r>
            <a:br>
              <a:rPr kumimoji="0" lang="ru-RU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925E38"/>
                </a:solidFill>
                <a:effectLst/>
                <a:uLnTx/>
                <a:uFillTx/>
                <a:latin typeface="tahoma"/>
                <a:ea typeface="+mn-ea"/>
                <a:cs typeface="+mn-cs"/>
                <a:hlinkClick r:id="rId4"/>
              </a:rPr>
            </a:br>
            <a:endParaRPr kumimoji="0" lang="ru-RU" sz="1200" b="0" i="0" u="none" strike="noStrike" kern="1200" cap="none" spc="0" normalizeH="0" baseline="0" noProof="0" dirty="0" smtClean="0">
              <a:ln>
                <a:noFill/>
              </a:ln>
              <a:solidFill>
                <a:srgbClr val="925E38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b="1" i="0" dirty="0" smtClean="0">
                <a:solidFill>
                  <a:srgbClr val="925E38"/>
                </a:solidFill>
                <a:effectLst/>
                <a:latin typeface="tahoma"/>
              </a:rPr>
              <a:t>Известняк-ракушечник</a:t>
            </a:r>
            <a:endParaRPr lang="ru-RU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31C7D7-14DA-42BD-985F-C011BD19E8EB}" type="slidenum">
              <a:rPr lang="uk-UA" smtClean="0"/>
              <a:t>7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58562089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Использование  известняка в </a:t>
            </a:r>
            <a:r>
              <a:rPr lang="ru-RU" dirty="0" err="1" smtClean="0"/>
              <a:t>сроительстве</a:t>
            </a:r>
            <a:r>
              <a:rPr lang="ru-RU" dirty="0" smtClean="0"/>
              <a:t> </a:t>
            </a:r>
            <a:br>
              <a:rPr lang="ru-RU" dirty="0" smtClean="0"/>
            </a:br>
            <a:endParaRPr lang="ru-RU" dirty="0" smtClean="0"/>
          </a:p>
          <a:p>
            <a:r>
              <a:rPr lang="ru-RU" dirty="0" smtClean="0">
                <a:latin typeface="tahoma"/>
              </a:rPr>
              <a:t>Многие разновидности ИЗВЕСТНЯКОВ получили воплощение в коммерческом и индивидуальном строительстве - многоквартирных домов, элитных загородных домов, вилл, коттеджей и особняков; реконструкции и реставрации памятников истории и архитектуры, ландшафтно-парковой архитектуре. В наше время, он применен при реставрации стен московского Кремля, здания НАТО в Брюсселе, фасадов площади Независимости в Киеве,  крымских дворцов - </a:t>
            </a:r>
            <a:r>
              <a:rPr lang="ru-RU" dirty="0" err="1" smtClean="0">
                <a:latin typeface="tahoma"/>
              </a:rPr>
              <a:t>Ливадийского</a:t>
            </a:r>
            <a:r>
              <a:rPr lang="ru-RU" dirty="0" smtClean="0">
                <a:latin typeface="tahoma"/>
              </a:rPr>
              <a:t>, </a:t>
            </a:r>
            <a:r>
              <a:rPr lang="ru-RU" dirty="0" err="1" smtClean="0">
                <a:latin typeface="tahoma"/>
              </a:rPr>
              <a:t>Алупкинского</a:t>
            </a:r>
            <a:r>
              <a:rPr lang="ru-RU" dirty="0" smtClean="0">
                <a:latin typeface="tahoma"/>
              </a:rPr>
              <a:t> и Ласточкина Гнезда, монастырей и соборов - Владимирского, Александра Невского и Свято-Успенского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tahoma"/>
              </a:rPr>
              <a:t>.</a:t>
            </a:r>
          </a:p>
          <a:p>
            <a:endParaRPr lang="ru-RU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31C7D7-14DA-42BD-985F-C011BD19E8EB}" type="slidenum">
              <a:rPr lang="uk-UA" smtClean="0"/>
              <a:t>8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89449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>
                <a:latin typeface="tahoma"/>
              </a:rPr>
              <a:t> Ласточкино Гнездо </a:t>
            </a:r>
            <a:r>
              <a:rPr lang="ru-RU" dirty="0" smtClean="0"/>
              <a:t/>
            </a:r>
            <a:br>
              <a:rPr lang="ru-RU" dirty="0" smtClean="0"/>
            </a:br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31C7D7-14DA-42BD-985F-C011BD19E8EB}" type="slidenum">
              <a:rPr lang="uk-UA" smtClean="0"/>
              <a:t>10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5488798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применение</a:t>
            </a:r>
            <a:br>
              <a:rPr lang="ru-RU" dirty="0" smtClean="0"/>
            </a:br>
            <a:endParaRPr lang="ru-RU" dirty="0" smtClean="0"/>
          </a:p>
          <a:p>
            <a:r>
              <a:rPr lang="ru-RU" dirty="0" smtClean="0">
                <a:latin typeface="Arial"/>
              </a:rPr>
              <a:t>Известняк широко применялся в качестве строительного материала, мелкозернистые разновидности использовали для создания </a:t>
            </a:r>
            <a:r>
              <a:rPr lang="ru-RU" dirty="0" smtClean="0">
                <a:latin typeface="Arial"/>
                <a:hlinkClick r:id="rId3" tooltip="Скульптура"/>
              </a:rPr>
              <a:t>скульптур</a:t>
            </a:r>
            <a:r>
              <a:rPr lang="ru-RU" dirty="0" smtClean="0">
                <a:latin typeface="Arial"/>
              </a:rPr>
              <a:t>.</a:t>
            </a:r>
          </a:p>
          <a:p>
            <a:r>
              <a:rPr lang="ru-RU" dirty="0" smtClean="0">
                <a:latin typeface="Arial"/>
                <a:hlinkClick r:id="rId4" tooltip="Обжиг"/>
              </a:rPr>
              <a:t>Обжиг</a:t>
            </a:r>
            <a:r>
              <a:rPr lang="ru-RU" dirty="0" smtClean="0">
                <a:latin typeface="Arial"/>
              </a:rPr>
              <a:t> известняка даёт </a:t>
            </a:r>
            <a:r>
              <a:rPr lang="ru-RU" dirty="0" smtClean="0">
                <a:latin typeface="Arial"/>
                <a:hlinkClick r:id="rId5" tooltip="Оксид кальция"/>
              </a:rPr>
              <a:t>негашёную известь</a:t>
            </a:r>
            <a:r>
              <a:rPr lang="ru-RU" dirty="0" smtClean="0">
                <a:latin typeface="Arial"/>
              </a:rPr>
              <a:t> — древний вяжущий материал, до сего времени применяемый в строительстве. Одним из основных строительных материалов, получаемых из известняка, является </a:t>
            </a:r>
            <a:r>
              <a:rPr lang="ru-RU" dirty="0" smtClean="0">
                <a:latin typeface="Arial"/>
                <a:hlinkClick r:id="rId6" tooltip="Известняковый щебень"/>
              </a:rPr>
              <a:t>известняковый щебень</a:t>
            </a:r>
            <a:r>
              <a:rPr lang="ru-RU" dirty="0" smtClean="0">
                <a:latin typeface="Arial"/>
              </a:rPr>
              <a:t>, который широко используется в дорожном строительстве и в производстве </a:t>
            </a:r>
            <a:r>
              <a:rPr lang="ru-RU" dirty="0" smtClean="0">
                <a:latin typeface="Arial"/>
                <a:hlinkClick r:id="rId7" tooltip="Бетон"/>
              </a:rPr>
              <a:t>бетонов</a:t>
            </a:r>
            <a:r>
              <a:rPr lang="ru-RU" dirty="0" smtClean="0">
                <a:latin typeface="Arial"/>
              </a:rPr>
              <a:t>.</a:t>
            </a:r>
            <a:endParaRPr lang="ru-RU" dirty="0" smtClean="0">
              <a:solidFill>
                <a:srgbClr val="000000"/>
              </a:solidFill>
              <a:latin typeface="Arial"/>
            </a:endParaRPr>
          </a:p>
          <a:p>
            <a:endParaRPr lang="ru-RU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31C7D7-14DA-42BD-985F-C011BD19E8EB}" type="slidenum">
              <a:rPr lang="uk-UA" smtClean="0"/>
              <a:t>11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51108077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Прочность  известняка</a:t>
            </a:r>
            <a:br>
              <a:rPr lang="ru-RU" dirty="0" smtClean="0"/>
            </a:br>
            <a:endParaRPr lang="ru-RU" dirty="0" smtClean="0"/>
          </a:p>
          <a:p>
            <a:r>
              <a:rPr lang="ru-RU" b="1" dirty="0" smtClean="0">
                <a:solidFill>
                  <a:srgbClr val="000000"/>
                </a:solidFill>
                <a:latin typeface="Verdana"/>
              </a:rPr>
              <a:t>Известняк</a:t>
            </a:r>
            <a:r>
              <a:rPr lang="ru-RU" dirty="0" smtClean="0">
                <a:solidFill>
                  <a:srgbClr val="000000"/>
                </a:solidFill>
                <a:latin typeface="Verdana"/>
              </a:rPr>
              <a:t> на первый взгляд кажется довольно слабым камнем: ведь его можно скоблить ножом, вырезать на нем орнаменты или барельефы. Он легко пилится обычной пилой и колется. Вместе с тем в зданиях и сооружениях известняк достаточно прочен и выдерживает нагрузку стен, карнизов и колонн. Но надежность </a:t>
            </a:r>
            <a:r>
              <a:rPr lang="ru-RU" b="1" dirty="0" smtClean="0">
                <a:solidFill>
                  <a:srgbClr val="000000"/>
                </a:solidFill>
                <a:latin typeface="Verdana"/>
              </a:rPr>
              <a:t>известняка</a:t>
            </a:r>
            <a:r>
              <a:rPr lang="ru-RU" dirty="0" smtClean="0">
                <a:solidFill>
                  <a:srgbClr val="000000"/>
                </a:solidFill>
                <a:latin typeface="Verdana"/>
              </a:rPr>
              <a:t> в здании будет максимальной в том случае, если каменный материал выбран в соответствии с теми условиями, в которых он будет служить.  </a:t>
            </a:r>
            <a:endParaRPr lang="ru-RU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31C7D7-14DA-42BD-985F-C011BD19E8EB}" type="slidenum">
              <a:rPr lang="uk-UA" smtClean="0"/>
              <a:t>14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3095882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D1239265-C6BE-434B-A020-4E6C961F3966}" type="datetime1">
              <a:rPr lang="ru-RU" smtClean="0"/>
              <a:t>24.04.2015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DEEAD25C-7B92-4146-996A-FADDC24824CD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A9F47-B999-4642-BCB6-D0D9546D07AF}" type="datetime1">
              <a:rPr lang="ru-RU" smtClean="0"/>
              <a:t>24.04.2015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EAD25C-7B92-4146-996A-FADDC24824CD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A04482-EEF6-4BC5-AEEE-E1C8A5FA13B0}" type="datetime1">
              <a:rPr lang="ru-RU" smtClean="0"/>
              <a:t>24.04.2015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EAD25C-7B92-4146-996A-FADDC24824CD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A6527C61-61B8-46F2-90FE-EF096DC6433F}" type="datetime1">
              <a:rPr lang="ru-RU" smtClean="0"/>
              <a:t>24.04.2015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DEEAD25C-7B92-4146-996A-FADDC24824CD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811B58E9-E3F9-4362-9A84-3431751AAAC4}" type="datetime1">
              <a:rPr lang="ru-RU" smtClean="0"/>
              <a:t>24.04.2015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DEEAD25C-7B92-4146-996A-FADDC24824CD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ADFE7-6026-45E2-87EB-7F1DC6124DDE}" type="datetime1">
              <a:rPr lang="ru-RU" smtClean="0"/>
              <a:t>24.04.2015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EAD25C-7B92-4146-996A-FADDC24824CD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AFE24B-E37D-4B28-A6B1-15CA5224D8F5}" type="datetime1">
              <a:rPr lang="ru-RU" smtClean="0"/>
              <a:t>24.04.2015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EAD25C-7B92-4146-996A-FADDC24824CD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2B0CD458-1DE9-41D2-AA47-23CA0BFF3FAD}" type="datetime1">
              <a:rPr lang="ru-RU" smtClean="0"/>
              <a:t>24.04.2015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DEEAD25C-7B92-4146-996A-FADDC24824CD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6382D-3D0A-4279-BF3F-F4C7B9946115}" type="datetime1">
              <a:rPr lang="ru-RU" smtClean="0"/>
              <a:t>24.04.2015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EAD25C-7B92-4146-996A-FADDC24824CD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15F261E9-2339-4892-9D7C-8DDB0CD38213}" type="datetime1">
              <a:rPr lang="ru-RU" smtClean="0"/>
              <a:t>24.04.2015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DEEAD25C-7B92-4146-996A-FADDC24824CD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0870370D-D321-4963-B711-97412F68E836}" type="datetime1">
              <a:rPr lang="ru-RU" smtClean="0"/>
              <a:t>24.04.2015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DEEAD25C-7B92-4146-996A-FADDC24824CD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04B60F3D-3AC0-42DF-ADBC-8C900E7FF7FC}" type="datetime1">
              <a:rPr lang="ru-RU" smtClean="0"/>
              <a:t>24.04.2015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DEEAD25C-7B92-4146-996A-FADDC24824CD}" type="slidenum">
              <a:rPr lang="ru-RU" smtClean="0"/>
              <a:pPr/>
              <a:t>‹№›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dt="0"/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A1%D0%BA%D1%83%D0%BB%D1%8C%D0%BF%D1%82%D1%83%D1%80%D0%B0" TargetMode="External"/><Relationship Id="rId7" Type="http://schemas.openxmlformats.org/officeDocument/2006/relationships/hyperlink" Target="http://ru.wikipedia.org/wiki/%D0%91%D0%B5%D1%82%D0%BE%D0%BD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u.wikipedia.org/wiki/%D0%98%D0%B7%D0%B2%D0%B5%D1%81%D1%82%D0%BD%D1%8F%D0%BA%D0%BE%D0%B2%D1%8B%D0%B9_%D1%89%D0%B5%D0%B1%D0%B5%D0%BD%D1%8C" TargetMode="External"/><Relationship Id="rId5" Type="http://schemas.openxmlformats.org/officeDocument/2006/relationships/hyperlink" Target="http://ru.wikipedia.org/wiki/%D0%9E%D0%BA%D1%81%D0%B8%D0%B4_%D0%BA%D0%B0%D0%BB%D1%8C%D1%86%D0%B8%D1%8F" TargetMode="External"/><Relationship Id="rId4" Type="http://schemas.openxmlformats.org/officeDocument/2006/relationships/hyperlink" Target="http://ru.wikipedia.org/wiki/%D0%9E%D0%B1%D0%B6%D0%B8%D0%B3" TargetMode="Externa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9C%D0%B5%D1%82%D0%B0%D0%BC%D0%BE%D1%80%D1%84%D0%B8%D0%B7%D0%BC" TargetMode="External"/><Relationship Id="rId3" Type="http://schemas.openxmlformats.org/officeDocument/2006/relationships/hyperlink" Target="http://ru.wikipedia.org/wiki/%D0%A0%D0%B0%D0%BA%D0%BE%D0%B2%D0%B8%D0%BD%D0%B0_%D0%BC%D0%BE%D0%BB%D0%BB%D1%8E%D1%81%D0%BA%D0%BE%D0%B2" TargetMode="External"/><Relationship Id="rId7" Type="http://schemas.openxmlformats.org/officeDocument/2006/relationships/hyperlink" Target="http://ru.wikipedia.org/wiki/%D0%9C%D0%B8%D0%BD%D0%B5%D1%80%D0%B0%D0%BB%D1%8C%D0%BD%D0%B0%D1%8F_%D0%B2%D0%BE%D0%B4%D0%B0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u.wikipedia.org/wiki/%D0%9A%D0%B0%D1%80%D1%81%D1%82" TargetMode="External"/><Relationship Id="rId5" Type="http://schemas.openxmlformats.org/officeDocument/2006/relationships/hyperlink" Target="http://ru.wikipedia.org/wiki/%D0%A3%D0%B3%D0%BB%D0%B5%D0%BA%D0%B8%D1%81%D0%BB%D1%8B%D0%B9_%D0%B3%D0%B0%D0%B7" TargetMode="External"/><Relationship Id="rId4" Type="http://schemas.openxmlformats.org/officeDocument/2006/relationships/hyperlink" Target="http://ru.wikipedia.org/wiki/%D0%A0%D0%B0%D0%BA%D1%83%D1%88%D0%B5%D1%87%D0%BD%D0%B8%D0%BA" TargetMode="External"/><Relationship Id="rId9" Type="http://schemas.openxmlformats.org/officeDocument/2006/relationships/hyperlink" Target="http://ru.wikipedia.org/wiki/%D0%9C%D1%80%D0%B0%D0%BC%D0%BE%D1%80" TargetMode="Externa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A1%D0%BA%D1%83%D0%BB%D1%8C%D0%BF%D1%82%D1%83%D1%80%D0%B0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0%D0%BB%D1%8C%D0%BF%D1%8B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tonemarket.com.ua/20?o%5b20%5d%5b1%5d=1" TargetMode="External"/><Relationship Id="rId7" Type="http://schemas.openxmlformats.org/officeDocument/2006/relationships/hyperlink" Target="http://www.stonemarket.com.ua/20?o%5b20%5d%5b3%5d=1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39752" y="2780928"/>
            <a:ext cx="6172200" cy="189436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ИЗВЕСТНЯК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Презентацию  подготовила  </a:t>
            </a:r>
            <a:r>
              <a:rPr lang="ru-RU" dirty="0" err="1" smtClean="0"/>
              <a:t>Нерсисян</a:t>
            </a:r>
            <a:r>
              <a:rPr lang="ru-RU" dirty="0" smtClean="0"/>
              <a:t> Лилия , ученица 4,,Е</a:t>
            </a:r>
            <a:r>
              <a:rPr lang="en-US" dirty="0" smtClean="0"/>
              <a:t>’’</a:t>
            </a:r>
            <a:r>
              <a:rPr lang="ru-RU" dirty="0" smtClean="0"/>
              <a:t> класса  ЦО 491 </a:t>
            </a:r>
            <a:r>
              <a:rPr lang="en-US" dirty="0" smtClean="0"/>
              <a:t>’’</a:t>
            </a:r>
            <a:r>
              <a:rPr lang="ru-RU" dirty="0" smtClean="0"/>
              <a:t>Марьино</a:t>
            </a:r>
            <a:r>
              <a:rPr lang="en-US" dirty="0" smtClean="0"/>
              <a:t>’’</a:t>
            </a:r>
            <a:r>
              <a:rPr lang="ru-RU" dirty="0" smtClean="0"/>
              <a:t> </a:t>
            </a:r>
            <a:r>
              <a:rPr lang="ru-RU" dirty="0" smtClean="0">
                <a:solidFill>
                  <a:srgbClr val="575F6D"/>
                </a:solidFill>
              </a:rPr>
              <a:t>г</a:t>
            </a:r>
            <a:r>
              <a:rPr lang="ru-RU" dirty="0">
                <a:solidFill>
                  <a:srgbClr val="575F6D"/>
                </a:solidFill>
              </a:rPr>
              <a:t>. </a:t>
            </a:r>
            <a:r>
              <a:rPr lang="ru-RU" dirty="0" smtClean="0"/>
              <a:t>Москвы</a:t>
            </a:r>
            <a:endParaRPr lang="ru-RU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862207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tahoma"/>
              </a:rPr>
              <a:t>         Ласточкино Гнездо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6" name="Picture 2" descr="C:\Users\Goryacheva\Desktop\big2088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0" y="1142984"/>
            <a:ext cx="9144000" cy="5715016"/>
          </a:xfrm>
          <a:prstGeom prst="rect">
            <a:avLst/>
          </a:prstGeom>
          <a:noFill/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применение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dirty="0">
                <a:latin typeface="Arial"/>
              </a:rPr>
              <a:t>Известняк широко применялся в качестве строительного материала, мелкозернистые разновидности использовали для </a:t>
            </a:r>
            <a:r>
              <a:rPr lang="ru-RU" dirty="0" smtClean="0">
                <a:latin typeface="Arial"/>
              </a:rPr>
              <a:t>создания </a:t>
            </a:r>
            <a:r>
              <a:rPr lang="ru-RU" dirty="0" smtClean="0">
                <a:latin typeface="Arial"/>
                <a:hlinkClick r:id="rId3" tooltip="Скульптура"/>
              </a:rPr>
              <a:t>скульптур</a:t>
            </a:r>
            <a:r>
              <a:rPr lang="ru-RU" dirty="0">
                <a:latin typeface="Arial"/>
              </a:rPr>
              <a:t>.</a:t>
            </a:r>
          </a:p>
          <a:p>
            <a:r>
              <a:rPr lang="ru-RU" dirty="0">
                <a:latin typeface="Arial"/>
                <a:hlinkClick r:id="rId4" tooltip="Обжиг"/>
              </a:rPr>
              <a:t>Обжиг</a:t>
            </a:r>
            <a:r>
              <a:rPr lang="ru-RU" dirty="0">
                <a:latin typeface="Arial"/>
              </a:rPr>
              <a:t> известняка даёт </a:t>
            </a:r>
            <a:r>
              <a:rPr lang="ru-RU" dirty="0">
                <a:latin typeface="Arial"/>
                <a:hlinkClick r:id="rId5" tooltip="Оксид кальция"/>
              </a:rPr>
              <a:t>негашёную известь</a:t>
            </a:r>
            <a:r>
              <a:rPr lang="ru-RU" dirty="0">
                <a:latin typeface="Arial"/>
              </a:rPr>
              <a:t> — древний вяжущий материал, до сего времени применяемый в строительстве. Одним из основных строительных материалов, получаемых из известняка, является </a:t>
            </a:r>
            <a:r>
              <a:rPr lang="ru-RU" dirty="0">
                <a:latin typeface="Arial"/>
                <a:hlinkClick r:id="rId6" tooltip="Известняковый щебень"/>
              </a:rPr>
              <a:t>известняковый щебень</a:t>
            </a:r>
            <a:r>
              <a:rPr lang="ru-RU" dirty="0">
                <a:latin typeface="Arial"/>
              </a:rPr>
              <a:t>, который широко используется в дорожном строительстве и в производстве </a:t>
            </a:r>
            <a:r>
              <a:rPr lang="ru-RU" dirty="0">
                <a:latin typeface="Arial"/>
                <a:hlinkClick r:id="rId7" tooltip="Бетон"/>
              </a:rPr>
              <a:t>бетонов</a:t>
            </a:r>
            <a:r>
              <a:rPr lang="ru-RU" dirty="0" smtClean="0">
                <a:latin typeface="Arial"/>
              </a:rPr>
              <a:t>.</a:t>
            </a:r>
            <a:endParaRPr lang="ru-RU" dirty="0">
              <a:solidFill>
                <a:srgbClr val="000000"/>
              </a:solidFill>
              <a:latin typeface="Arial"/>
            </a:endParaRPr>
          </a:p>
          <a:p>
            <a:endParaRPr lang="ru-RU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891062"/>
      </p:ext>
    </p:extLst>
  </p:cSld>
  <p:clrMapOvr>
    <a:masterClrMapping/>
  </p:clrMapOvr>
  <p:transition spd="slow">
    <p:wheel spokes="2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802" y="4909"/>
            <a:ext cx="9169801" cy="68773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Місце для нижнього колонтитула 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0744284"/>
      </p:ext>
    </p:extLst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811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Місце для нижнього колонтитула 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9140829"/>
      </p:ext>
    </p:extLst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Прочность  известняка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b="1" dirty="0">
                <a:solidFill>
                  <a:srgbClr val="000000"/>
                </a:solidFill>
                <a:latin typeface="Verdana"/>
              </a:rPr>
              <a:t>Известняк</a:t>
            </a:r>
            <a:r>
              <a:rPr lang="ru-RU" dirty="0">
                <a:solidFill>
                  <a:srgbClr val="000000"/>
                </a:solidFill>
                <a:latin typeface="Verdana"/>
              </a:rPr>
              <a:t> на первый взгляд кажется довольно слабым камнем: ведь его можно скоблить ножом, вырезать на нем орнаменты или барельефы. Он легко пилится обычной пилой и колется. Вместе с тем в зданиях и сооружениях известняк достаточно прочен и выдерживает нагрузку стен, карнизов и колонн. Но надежность </a:t>
            </a:r>
            <a:r>
              <a:rPr lang="ru-RU" b="1" dirty="0">
                <a:solidFill>
                  <a:srgbClr val="000000"/>
                </a:solidFill>
                <a:latin typeface="Verdana"/>
              </a:rPr>
              <a:t>известняка</a:t>
            </a:r>
            <a:r>
              <a:rPr lang="ru-RU" dirty="0">
                <a:solidFill>
                  <a:srgbClr val="000000"/>
                </a:solidFill>
                <a:latin typeface="Verdana"/>
              </a:rPr>
              <a:t> в здании будет максимальной в том случае, если каменный материал выбран в соответствии с теми условиями, в которых он будет служить</a:t>
            </a:r>
            <a:r>
              <a:rPr lang="ru-RU" dirty="0" smtClean="0">
                <a:solidFill>
                  <a:srgbClr val="000000"/>
                </a:solidFill>
                <a:latin typeface="Verdana"/>
              </a:rPr>
              <a:t>.</a:t>
            </a:r>
            <a:r>
              <a:rPr lang="ru-RU" dirty="0">
                <a:solidFill>
                  <a:srgbClr val="000000"/>
                </a:solidFill>
                <a:latin typeface="Verdana"/>
              </a:rPr>
              <a:t>  </a:t>
            </a:r>
            <a:endParaRPr lang="ru-RU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6162008"/>
      </p:ext>
    </p:extLst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Місце для нижнього колонтитула 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0146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              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 algn="ctr"/>
            <a:r>
              <a:rPr lang="ru-RU" dirty="0" smtClean="0">
                <a:solidFill>
                  <a:srgbClr val="00B0F0"/>
                </a:solidFill>
              </a:rPr>
              <a:t>  </a:t>
            </a:r>
            <a:r>
              <a:rPr lang="ru-RU" sz="4000" dirty="0" smtClean="0">
                <a:solidFill>
                  <a:srgbClr val="00B0F0"/>
                </a:solidFill>
              </a:rPr>
              <a:t>Вопросы</a:t>
            </a:r>
            <a:endParaRPr lang="ru-RU" sz="4000" dirty="0">
              <a:solidFill>
                <a:srgbClr val="00B0F0"/>
              </a:solidFill>
            </a:endParaRPr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wheel spokes="2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вопрос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 smtClean="0">
              <a:solidFill>
                <a:prstClr val="black"/>
              </a:solidFill>
            </a:endParaRPr>
          </a:p>
          <a:p>
            <a:endParaRPr lang="ru-RU" dirty="0" smtClean="0">
              <a:solidFill>
                <a:prstClr val="black"/>
              </a:solidFill>
            </a:endParaRPr>
          </a:p>
          <a:p>
            <a:endParaRPr lang="ru-RU" dirty="0" smtClean="0">
              <a:solidFill>
                <a:prstClr val="black"/>
              </a:solidFill>
            </a:endParaRPr>
          </a:p>
          <a:p>
            <a:endParaRPr lang="ru-RU" dirty="0" smtClean="0">
              <a:solidFill>
                <a:prstClr val="black"/>
              </a:solidFill>
            </a:endParaRPr>
          </a:p>
          <a:p>
            <a:endParaRPr lang="ru-RU" dirty="0" smtClean="0">
              <a:solidFill>
                <a:prstClr val="black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prstClr val="black"/>
                </a:solidFill>
              </a:rPr>
              <a:t>Из </a:t>
            </a:r>
            <a:r>
              <a:rPr lang="ru-RU" dirty="0" smtClean="0"/>
              <a:t>чего состоит известняк</a:t>
            </a:r>
            <a:r>
              <a:rPr lang="ru-RU" dirty="0"/>
              <a:t> </a:t>
            </a:r>
            <a:r>
              <a:rPr lang="en-US" dirty="0"/>
              <a:t>?</a:t>
            </a:r>
            <a:endParaRPr lang="ru-RU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8791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ответ</a:t>
            </a:r>
            <a:r>
              <a:rPr lang="en-US" dirty="0" smtClean="0"/>
              <a:t/>
            </a:r>
            <a:br>
              <a:rPr lang="en-US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Из раковин морских животных и их обломков</a:t>
            </a:r>
            <a:endParaRPr lang="ru-RU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1588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вопрос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Когда образовался известняк</a:t>
            </a:r>
            <a:r>
              <a:rPr lang="en-US" dirty="0" smtClean="0"/>
              <a:t>?</a:t>
            </a:r>
            <a:endParaRPr lang="ru-RU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4852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Известняк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>
                <a:solidFill>
                  <a:srgbClr val="000000"/>
                </a:solidFill>
                <a:latin typeface="Arial"/>
              </a:rPr>
              <a:t>Известняк, состоящий преимущественно из </a:t>
            </a:r>
            <a:r>
              <a:rPr lang="ru-RU" dirty="0">
                <a:solidFill>
                  <a:srgbClr val="0B0080"/>
                </a:solidFill>
                <a:latin typeface="Arial"/>
                <a:hlinkClick r:id="rId3" tooltip="Раковина моллюсков"/>
              </a:rPr>
              <a:t>раковин</a:t>
            </a:r>
            <a:r>
              <a:rPr lang="ru-RU" dirty="0">
                <a:solidFill>
                  <a:srgbClr val="000000"/>
                </a:solidFill>
                <a:latin typeface="Arial"/>
              </a:rPr>
              <a:t> морских животных и их обломков, называется </a:t>
            </a:r>
            <a:r>
              <a:rPr lang="ru-RU" i="1" dirty="0">
                <a:solidFill>
                  <a:srgbClr val="0B0080"/>
                </a:solidFill>
                <a:latin typeface="Arial"/>
                <a:hlinkClick r:id="rId4" tooltip="Ракушечник"/>
              </a:rPr>
              <a:t>ракушечником</a:t>
            </a:r>
            <a:r>
              <a:rPr lang="ru-RU" dirty="0">
                <a:solidFill>
                  <a:srgbClr val="000000"/>
                </a:solidFill>
                <a:latin typeface="Arial"/>
              </a:rPr>
              <a:t> (</a:t>
            </a:r>
            <a:r>
              <a:rPr lang="ru-RU" i="1" dirty="0" err="1">
                <a:solidFill>
                  <a:srgbClr val="000000"/>
                </a:solidFill>
                <a:latin typeface="Arial"/>
              </a:rPr>
              <a:t>ракушняком</a:t>
            </a:r>
            <a:r>
              <a:rPr lang="ru-RU" dirty="0">
                <a:solidFill>
                  <a:srgbClr val="000000"/>
                </a:solidFill>
                <a:latin typeface="Arial"/>
              </a:rPr>
              <a:t>).</a:t>
            </a:r>
          </a:p>
          <a:p>
            <a:r>
              <a:rPr lang="ru-RU" dirty="0">
                <a:solidFill>
                  <a:srgbClr val="000000"/>
                </a:solidFill>
                <a:latin typeface="Arial"/>
              </a:rPr>
              <a:t>Входящий в состав известняка карбонат кальция способен растворяться в воде, а также медленно разлагаться на </a:t>
            </a:r>
            <a:r>
              <a:rPr lang="ru-RU" dirty="0">
                <a:solidFill>
                  <a:srgbClr val="0B0080"/>
                </a:solidFill>
                <a:latin typeface="Arial"/>
                <a:hlinkClick r:id="rId5" tooltip="Углекислый газ"/>
              </a:rPr>
              <a:t>углекислый </a:t>
            </a:r>
            <a:r>
              <a:rPr lang="ru-RU" dirty="0" smtClean="0">
                <a:solidFill>
                  <a:srgbClr val="0B0080"/>
                </a:solidFill>
                <a:latin typeface="Arial"/>
                <a:hlinkClick r:id="rId5" tooltip="Углекислый газ"/>
              </a:rPr>
              <a:t>газ</a:t>
            </a:r>
            <a:r>
              <a:rPr lang="ru-RU" dirty="0" smtClean="0">
                <a:solidFill>
                  <a:srgbClr val="0B0080"/>
                </a:solidFill>
                <a:latin typeface="Arial"/>
              </a:rPr>
              <a:t> </a:t>
            </a:r>
            <a:r>
              <a:rPr lang="ru-RU" dirty="0" smtClean="0">
                <a:solidFill>
                  <a:srgbClr val="000000"/>
                </a:solidFill>
                <a:latin typeface="Arial"/>
              </a:rPr>
              <a:t>и </a:t>
            </a:r>
            <a:r>
              <a:rPr lang="ru-RU" dirty="0">
                <a:solidFill>
                  <a:srgbClr val="000000"/>
                </a:solidFill>
                <a:latin typeface="Arial"/>
              </a:rPr>
              <a:t>соответствующие основания; первый процесс — важнейший фактор образования </a:t>
            </a:r>
            <a:r>
              <a:rPr lang="ru-RU" dirty="0">
                <a:solidFill>
                  <a:srgbClr val="0B0080"/>
                </a:solidFill>
                <a:latin typeface="Arial"/>
                <a:hlinkClick r:id="rId6" tooltip="Карст"/>
              </a:rPr>
              <a:t>карста</a:t>
            </a:r>
            <a:r>
              <a:rPr lang="ru-RU" dirty="0">
                <a:solidFill>
                  <a:srgbClr val="000000"/>
                </a:solidFill>
                <a:latin typeface="Arial"/>
              </a:rPr>
              <a:t>, второй, происходящий на больших глубинах под действием глубинного тепла земли, даёт источник газа для </a:t>
            </a:r>
            <a:r>
              <a:rPr lang="ru-RU" dirty="0">
                <a:solidFill>
                  <a:srgbClr val="0B0080"/>
                </a:solidFill>
                <a:latin typeface="Arial"/>
                <a:hlinkClick r:id="rId7" tooltip="Минеральная вода"/>
              </a:rPr>
              <a:t>минеральных вод</a:t>
            </a:r>
            <a:r>
              <a:rPr lang="ru-RU" dirty="0">
                <a:solidFill>
                  <a:srgbClr val="000000"/>
                </a:solidFill>
                <a:latin typeface="Arial"/>
              </a:rPr>
              <a:t>.</a:t>
            </a:r>
          </a:p>
          <a:p>
            <a:r>
              <a:rPr lang="ru-RU" dirty="0">
                <a:solidFill>
                  <a:srgbClr val="000000"/>
                </a:solidFill>
                <a:latin typeface="Arial"/>
              </a:rPr>
              <a:t>При </a:t>
            </a:r>
            <a:r>
              <a:rPr lang="ru-RU" dirty="0">
                <a:solidFill>
                  <a:srgbClr val="0B0080"/>
                </a:solidFill>
                <a:latin typeface="Arial"/>
                <a:hlinkClick r:id="rId8" tooltip="Метаморфизм"/>
              </a:rPr>
              <a:t>метаморфизме</a:t>
            </a:r>
            <a:r>
              <a:rPr lang="ru-RU" dirty="0">
                <a:solidFill>
                  <a:srgbClr val="000000"/>
                </a:solidFill>
                <a:latin typeface="Arial"/>
              </a:rPr>
              <a:t> известняки </a:t>
            </a:r>
            <a:r>
              <a:rPr lang="ru-RU" dirty="0" err="1">
                <a:solidFill>
                  <a:srgbClr val="000000"/>
                </a:solidFill>
                <a:latin typeface="Arial"/>
              </a:rPr>
              <a:t>перекристаллизуются</a:t>
            </a:r>
            <a:r>
              <a:rPr lang="ru-RU" dirty="0">
                <a:solidFill>
                  <a:srgbClr val="000000"/>
                </a:solidFill>
                <a:latin typeface="Arial"/>
              </a:rPr>
              <a:t> и образуют </a:t>
            </a:r>
            <a:r>
              <a:rPr lang="ru-RU" dirty="0">
                <a:solidFill>
                  <a:srgbClr val="0B0080"/>
                </a:solidFill>
                <a:latin typeface="Arial"/>
                <a:hlinkClick r:id="rId9" tooltip="Мрамор"/>
              </a:rPr>
              <a:t>мраморы</a:t>
            </a:r>
            <a:r>
              <a:rPr lang="ru-RU" dirty="0">
                <a:solidFill>
                  <a:srgbClr val="000000"/>
                </a:solidFill>
                <a:latin typeface="Arial"/>
              </a:rPr>
              <a:t>.</a:t>
            </a:r>
          </a:p>
          <a:p>
            <a:endParaRPr lang="ru-RU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0524944"/>
      </p:ext>
    </p:extLst>
  </p:cSld>
  <p:clrMapOvr>
    <a:masterClrMapping/>
  </p:clrMapOvr>
  <p:transition spd="slow">
    <p:wheel spokes="2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ОТВЕТ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300 млн лет назад</a:t>
            </a:r>
            <a:endParaRPr lang="ru-RU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4618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Где  применяется  известняк ?</a:t>
            </a:r>
            <a:endParaRPr lang="ru-RU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ответ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>
                <a:latin typeface="Arial"/>
              </a:rPr>
              <a:t>Для создания </a:t>
            </a:r>
            <a:r>
              <a:rPr lang="ru-RU" dirty="0" smtClean="0">
                <a:latin typeface="Arial"/>
                <a:hlinkClick r:id="rId3" tooltip="Скульптура"/>
              </a:rPr>
              <a:t>скульптур</a:t>
            </a:r>
            <a:r>
              <a:rPr lang="ru-RU" dirty="0" smtClean="0">
                <a:latin typeface="Arial"/>
              </a:rPr>
              <a:t>, в строительстве зданий, строительный материал: известняковый  щебень , негашёная известь.  </a:t>
            </a:r>
            <a:endParaRPr lang="ru-RU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r>
              <a:rPr lang="ru-RU" sz="5000" dirty="0" smtClean="0">
                <a:solidFill>
                  <a:srgbClr val="00B0F0"/>
                </a:solidFill>
              </a:rPr>
              <a:t>БЛАГОДАРЮ ЗА                     ВНИМАНИЕ</a:t>
            </a:r>
            <a:endParaRPr lang="ru-RU" sz="5000" dirty="0">
              <a:solidFill>
                <a:srgbClr val="00B0F0"/>
              </a:solidFill>
            </a:endParaRPr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6724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571184" cy="4873752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                 </a:t>
            </a:r>
          </a:p>
          <a:p>
            <a:pPr marL="0" indent="0">
              <a:buNone/>
            </a:pPr>
            <a:endParaRPr lang="ru-RU" sz="5000" dirty="0"/>
          </a:p>
          <a:p>
            <a:pPr marL="0" indent="0">
              <a:buNone/>
            </a:pPr>
            <a:endParaRPr lang="ru-RU" sz="5000" dirty="0" smtClean="0"/>
          </a:p>
          <a:p>
            <a:pPr marL="0" indent="0">
              <a:buNone/>
            </a:pPr>
            <a:r>
              <a:rPr lang="ru-RU" sz="5000" dirty="0"/>
              <a:t> </a:t>
            </a:r>
            <a:r>
              <a:rPr lang="ru-RU" sz="5000" dirty="0" smtClean="0"/>
              <a:t>            </a:t>
            </a:r>
            <a:r>
              <a:rPr lang="ru-RU" sz="5000" dirty="0" smtClean="0">
                <a:solidFill>
                  <a:srgbClr val="00B0F0"/>
                </a:solidFill>
              </a:rPr>
              <a:t>КОНЕЦ</a:t>
            </a:r>
            <a:endParaRPr lang="ru-RU" sz="5000" b="1" dirty="0" smtClean="0">
              <a:solidFill>
                <a:srgbClr val="00B0F0"/>
              </a:solidFill>
            </a:endParaRPr>
          </a:p>
          <a:p>
            <a:endParaRPr lang="ru-RU" dirty="0"/>
          </a:p>
          <a:p>
            <a:endParaRPr lang="ru-RU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7281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9777"/>
            <a:ext cx="9144000" cy="69555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2916215"/>
      </p:ext>
    </p:extLst>
  </p:cSld>
  <p:clrMapOvr>
    <a:masterClrMapping/>
  </p:clrMapOvr>
  <p:transition spd="slow">
    <p:wheel spokes="2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274320" lvl="0" indent="-274320">
              <a:spcBef>
                <a:spcPts val="600"/>
              </a:spcBef>
            </a:pPr>
            <a:r>
              <a:rPr lang="ru-RU" sz="2400" b="1" cap="none" dirty="0" smtClean="0">
                <a:solidFill>
                  <a:schemeClr val="accent6">
                    <a:lumMod val="75000"/>
                  </a:schemeClr>
                </a:solidFill>
                <a:latin typeface="Geneva"/>
                <a:ea typeface="+mn-ea"/>
                <a:cs typeface="+mn-cs"/>
              </a:rPr>
              <a:t>Происхождение</a:t>
            </a:r>
            <a:r>
              <a:rPr lang="ru-RU" sz="2400" b="1" cap="none" dirty="0">
                <a:solidFill>
                  <a:srgbClr val="382B21"/>
                </a:solidFill>
                <a:latin typeface="Geneva"/>
                <a:ea typeface="+mn-ea"/>
                <a:cs typeface="+mn-cs"/>
              </a:rPr>
              <a:t/>
            </a:r>
            <a:br>
              <a:rPr lang="ru-RU" sz="2400" b="1" cap="none" dirty="0">
                <a:solidFill>
                  <a:srgbClr val="382B21"/>
                </a:solidFill>
                <a:latin typeface="Geneva"/>
                <a:ea typeface="+mn-ea"/>
                <a:cs typeface="+mn-cs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endParaRPr lang="ru-RU" b="1" dirty="0">
              <a:solidFill>
                <a:srgbClr val="382B21"/>
              </a:solidFill>
              <a:latin typeface="Geneva"/>
            </a:endParaRPr>
          </a:p>
          <a:p>
            <a:r>
              <a:rPr lang="ru-RU" dirty="0">
                <a:solidFill>
                  <a:srgbClr val="330000"/>
                </a:solidFill>
                <a:latin typeface="Geneva"/>
              </a:rPr>
              <a:t>Образовался известняк примерно 300 млн. лет назад в мелководных морских водах. Иногда образования залежей камня находят и в озерах, реках. Накапливаясь, органические остатки под действием природных сил и при сопутствующем процессе осаждения кальцита, со временем превратились в залежи этого многообразного камня.</a:t>
            </a:r>
          </a:p>
          <a:p>
            <a:endParaRPr lang="ru-RU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1581725"/>
      </p:ext>
    </p:extLst>
  </p:cSld>
  <p:clrMapOvr>
    <a:masterClrMapping/>
  </p:clrMapOvr>
  <p:transition spd="slow">
    <p:wheel spokes="2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Місце для нижнього колонтитула 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2438167"/>
      </p:ext>
    </p:extLst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Месторождение и цветовая гамма</a:t>
            </a:r>
            <a:b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</a:b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r>
              <a:rPr lang="ru-RU" dirty="0">
                <a:solidFill>
                  <a:srgbClr val="000000"/>
                </a:solidFill>
                <a:latin typeface="Arial"/>
              </a:rPr>
              <a:t>Известняк — широко распространённая осадочная порода, образующаяся при участии живых организмов в морских бассейнах. Это мономинеральная порода, состоящая из кальцита с примесями. </a:t>
            </a:r>
          </a:p>
          <a:p>
            <a:r>
              <a:rPr lang="ru-RU" dirty="0">
                <a:solidFill>
                  <a:srgbClr val="000000"/>
                </a:solidFill>
                <a:latin typeface="Arial"/>
              </a:rPr>
              <a:t>Из известняков сложены целые горные цепи в </a:t>
            </a:r>
            <a:r>
              <a:rPr lang="ru-RU" dirty="0">
                <a:solidFill>
                  <a:srgbClr val="0B0080"/>
                </a:solidFill>
                <a:latin typeface="Arial"/>
                <a:hlinkClick r:id="rId3" tooltip="Альпы"/>
              </a:rPr>
              <a:t>Альпах</a:t>
            </a:r>
            <a:r>
              <a:rPr lang="ru-RU" dirty="0">
                <a:solidFill>
                  <a:srgbClr val="000000"/>
                </a:solidFill>
                <a:latin typeface="Arial"/>
              </a:rPr>
              <a:t>, широко распространён и в других местах. У известняка нет блеска, он обычно светло-серого цвета, но может быть белым или тёмным, почти чёрным; голубоватым, желтоватым или розовым, в зависимости от состава </a:t>
            </a:r>
            <a:r>
              <a:rPr lang="ru-RU" dirty="0" err="1" smtClean="0">
                <a:solidFill>
                  <a:srgbClr val="000000"/>
                </a:solidFill>
                <a:latin typeface="Arial"/>
              </a:rPr>
              <a:t>примесей.Цветовая</a:t>
            </a:r>
            <a:r>
              <a:rPr lang="ru-RU" dirty="0" smtClean="0">
                <a:solidFill>
                  <a:srgbClr val="000000"/>
                </a:solidFill>
                <a:latin typeface="Arial"/>
              </a:rPr>
              <a:t> </a:t>
            </a:r>
            <a:r>
              <a:rPr lang="ru-RU" dirty="0" smtClean="0">
                <a:latin typeface="tahoma"/>
              </a:rPr>
              <a:t> гамма от ослепительно белого до светло-серого, включая пастельные тона - сахарно-белый, желтый , </a:t>
            </a:r>
            <a:r>
              <a:rPr lang="ru-RU" dirty="0" err="1" smtClean="0">
                <a:latin typeface="tahoma"/>
              </a:rPr>
              <a:t>розовый</a:t>
            </a:r>
            <a:r>
              <a:rPr lang="ru-RU" dirty="0" smtClean="0">
                <a:latin typeface="tahoma"/>
              </a:rPr>
              <a:t> и светло-бежевый.</a:t>
            </a:r>
          </a:p>
          <a:p>
            <a:endParaRPr lang="ru-RU" dirty="0">
              <a:solidFill>
                <a:srgbClr val="000000"/>
              </a:solidFill>
              <a:latin typeface="Arial"/>
            </a:endParaRPr>
          </a:p>
          <a:p>
            <a:endParaRPr lang="ru-RU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0745023"/>
      </p:ext>
    </p:extLst>
  </p:cSld>
  <p:clrMapOvr>
    <a:masterClrMapping/>
  </p:clrMapOvr>
  <p:transition spd="slow">
    <p:wheel spokes="2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2922173733"/>
              </p:ext>
            </p:extLst>
          </p:nvPr>
        </p:nvGraphicFramePr>
        <p:xfrm>
          <a:off x="0" y="3410902"/>
          <a:ext cx="7467600" cy="643890"/>
        </p:xfrm>
        <a:graphic>
          <a:graphicData uri="http://schemas.openxmlformats.org/drawingml/2006/table">
            <a:tbl>
              <a:tblPr/>
              <a:tblGrid>
                <a:gridCol w="7467600"/>
              </a:tblGrid>
              <a:tr h="0"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rgbClr val="925E38"/>
                          </a:solidFill>
                          <a:effectLst/>
                          <a:latin typeface="tahoma"/>
                          <a:hlinkClick r:id="rId3"/>
                        </a:rPr>
                        <a:t/>
                      </a:r>
                      <a:br>
                        <a:rPr lang="ru-RU" dirty="0">
                          <a:solidFill>
                            <a:srgbClr val="925E38"/>
                          </a:solidFill>
                          <a:effectLst/>
                          <a:latin typeface="tahoma"/>
                          <a:hlinkClick r:id="rId3"/>
                        </a:rPr>
                      </a:br>
                      <a:r>
                        <a:rPr lang="ru-RU" b="1" dirty="0" smtClean="0">
                          <a:solidFill>
                            <a:srgbClr val="925E38"/>
                          </a:solidFill>
                          <a:effectLst/>
                          <a:latin typeface="tahoma"/>
                        </a:rPr>
                        <a:t>Известняк</a:t>
                      </a:r>
                      <a:r>
                        <a:rPr lang="ru-RU" b="1" baseline="0" dirty="0" smtClean="0">
                          <a:solidFill>
                            <a:srgbClr val="925E38"/>
                          </a:solidFill>
                          <a:effectLst/>
                          <a:latin typeface="tahoma"/>
                        </a:rPr>
                        <a:t> Белый</a:t>
                      </a:r>
                      <a:endParaRPr lang="ru-RU" dirty="0">
                        <a:solidFill>
                          <a:srgbClr val="925E38"/>
                        </a:solidFill>
                        <a:effectLst/>
                        <a:latin typeface="tahoma"/>
                      </a:endParaRPr>
                    </a:p>
                  </a:txBody>
                  <a:tcPr marL="47625" marR="47625" marT="47625" marB="476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41542"/>
            <a:ext cx="3606912" cy="3606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-70526"/>
            <a:ext cx="3635896" cy="36358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3543686"/>
            <a:ext cx="2964743" cy="29647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6158537"/>
              </p:ext>
            </p:extLst>
          </p:nvPr>
        </p:nvGraphicFramePr>
        <p:xfrm>
          <a:off x="5664535" y="3754189"/>
          <a:ext cx="7467600" cy="643890"/>
        </p:xfrm>
        <a:graphic>
          <a:graphicData uri="http://schemas.openxmlformats.org/drawingml/2006/table">
            <a:tbl>
              <a:tblPr/>
              <a:tblGrid>
                <a:gridCol w="7467600"/>
              </a:tblGrid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i="0" dirty="0" smtClean="0">
                          <a:solidFill>
                            <a:srgbClr val="925E38"/>
                          </a:solidFill>
                          <a:effectLst/>
                          <a:latin typeface="tahoma"/>
                        </a:rPr>
                        <a:t>Известняк Мраморированный</a:t>
                      </a:r>
                      <a:r>
                        <a:rPr kumimoji="0" lang="ru-RU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925E38"/>
                          </a:solidFill>
                          <a:effectLst/>
                          <a:uLnTx/>
                          <a:uFillTx/>
                          <a:latin typeface="tahoma"/>
                          <a:ea typeface="+mn-ea"/>
                          <a:cs typeface="+mn-cs"/>
                          <a:hlinkClick r:id="rId7"/>
                        </a:rPr>
                        <a:t/>
                      </a:r>
                      <a:br>
                        <a:rPr kumimoji="0" lang="ru-RU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925E38"/>
                          </a:solidFill>
                          <a:effectLst/>
                          <a:uLnTx/>
                          <a:uFillTx/>
                          <a:latin typeface="tahoma"/>
                          <a:ea typeface="+mn-ea"/>
                          <a:cs typeface="+mn-cs"/>
                          <a:hlinkClick r:id="rId7"/>
                        </a:rPr>
                      </a:br>
                      <a:endParaRPr kumimoji="0" lang="ru-RU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925E38"/>
                        </a:solidFill>
                        <a:effectLst/>
                        <a:uLnTx/>
                        <a:uFillTx/>
                        <a:latin typeface="tahoma"/>
                        <a:ea typeface="+mn-ea"/>
                        <a:cs typeface="+mn-cs"/>
                      </a:endParaRPr>
                    </a:p>
                  </a:txBody>
                  <a:tcPr marL="47625" marR="47625" marT="47625" marB="476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2636142" y="6508429"/>
            <a:ext cx="30283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0" dirty="0" smtClean="0">
                <a:solidFill>
                  <a:srgbClr val="925E38"/>
                </a:solidFill>
                <a:effectLst/>
                <a:latin typeface="tahoma"/>
              </a:rPr>
              <a:t>Известняк-ракушечник</a:t>
            </a:r>
            <a:endParaRPr lang="ru-RU" dirty="0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9021490"/>
      </p:ext>
    </p:extLst>
  </p:cSld>
  <p:clrMapOvr>
    <a:masterClrMapping/>
  </p:clrMapOvr>
  <p:transition spd="slow">
    <p:wheel spokes="2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Использование  известняка в </a:t>
            </a:r>
            <a:r>
              <a:rPr lang="ru-RU" dirty="0" err="1" smtClean="0"/>
              <a:t>сроительстве</a:t>
            </a:r>
            <a:r>
              <a:rPr lang="ru-RU" dirty="0" smtClean="0"/>
              <a:t>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>
                <a:latin typeface="tahoma"/>
              </a:rPr>
              <a:t>Многие </a:t>
            </a:r>
            <a:r>
              <a:rPr lang="ru-RU" dirty="0">
                <a:latin typeface="tahoma"/>
              </a:rPr>
              <a:t>разновидности ИЗВЕСТНЯКОВ получили воплощение в коммерческом и индивидуальном строительстве - многоквартирных домов, элитных загородных домов, вилл, коттеджей и особняков; реконструкции и реставрации памятников истории и архитектуры, ландшафтно-парковой архитектуре. В наше время, он применен при реставрации стен московского Кремля, здания НАТО в Брюсселе, фасадов площади Независимости в Киеве,  крымских дворцов - </a:t>
            </a:r>
            <a:r>
              <a:rPr lang="ru-RU" dirty="0" err="1">
                <a:latin typeface="tahoma"/>
              </a:rPr>
              <a:t>Ливадийского</a:t>
            </a:r>
            <a:r>
              <a:rPr lang="ru-RU" dirty="0">
                <a:latin typeface="tahoma"/>
              </a:rPr>
              <a:t>, </a:t>
            </a:r>
            <a:r>
              <a:rPr lang="ru-RU" dirty="0" err="1">
                <a:latin typeface="tahoma"/>
              </a:rPr>
              <a:t>Алупкинского</a:t>
            </a:r>
            <a:r>
              <a:rPr lang="ru-RU" dirty="0">
                <a:latin typeface="tahoma"/>
              </a:rPr>
              <a:t> и Ласточкина Гнезда, монастырей и соборов - Владимирского, Александра Невского и Свято-Успенского</a:t>
            </a:r>
            <a:r>
              <a:rPr lang="ru-RU" dirty="0">
                <a:solidFill>
                  <a:schemeClr val="accent6">
                    <a:lumMod val="75000"/>
                  </a:schemeClr>
                </a:solidFill>
                <a:latin typeface="tahoma"/>
              </a:rPr>
              <a:t>.</a:t>
            </a:r>
          </a:p>
          <a:p>
            <a:endParaRPr lang="ru-RU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7800462"/>
      </p:ext>
    </p:extLst>
  </p:cSld>
  <p:clrMapOvr>
    <a:masterClrMapping/>
  </p:clrMapOvr>
  <p:transition spd="slow">
    <p:wheel spokes="2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7467600" cy="1143000"/>
          </a:xfrm>
        </p:spPr>
        <p:txBody>
          <a:bodyPr/>
          <a:lstStyle/>
          <a:p>
            <a:pPr algn="ctr"/>
            <a:r>
              <a:rPr lang="ru-RU" dirty="0" smtClean="0"/>
              <a:t>кремль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2050" name="Picture 2" descr="C:\Users\Goryacheva\Desktop\images_75374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857232"/>
            <a:ext cx="9144000" cy="6000768"/>
          </a:xfrm>
          <a:prstGeom prst="rect">
            <a:avLst/>
          </a:prstGeom>
          <a:noFill/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193</TotalTime>
  <Words>255</Words>
  <Application>Microsoft Office PowerPoint</Application>
  <PresentationFormat>Екран (4:3)</PresentationFormat>
  <Paragraphs>179</Paragraphs>
  <Slides>24</Slides>
  <Notes>17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24</vt:i4>
      </vt:variant>
    </vt:vector>
  </HeadingPairs>
  <TitlesOfParts>
    <vt:vector size="25" baseType="lpstr">
      <vt:lpstr>Эркер</vt:lpstr>
      <vt:lpstr>ИЗВЕСТНЯК   </vt:lpstr>
      <vt:lpstr>Известняк </vt:lpstr>
      <vt:lpstr>Презентація PowerPoint</vt:lpstr>
      <vt:lpstr>Происхождение </vt:lpstr>
      <vt:lpstr>Презентація PowerPoint</vt:lpstr>
      <vt:lpstr>Месторождение и цветовая гамма </vt:lpstr>
      <vt:lpstr>Презентація PowerPoint</vt:lpstr>
      <vt:lpstr>Использование  известняка в сроительстве  </vt:lpstr>
      <vt:lpstr>кремль </vt:lpstr>
      <vt:lpstr>         Ласточкино Гнездо  </vt:lpstr>
      <vt:lpstr>применение </vt:lpstr>
      <vt:lpstr>Презентація PowerPoint</vt:lpstr>
      <vt:lpstr>Презентація PowerPoint</vt:lpstr>
      <vt:lpstr>Прочность  известняка </vt:lpstr>
      <vt:lpstr>Презентація PowerPoint</vt:lpstr>
      <vt:lpstr>Презентація PowerPoint</vt:lpstr>
      <vt:lpstr>вопрос </vt:lpstr>
      <vt:lpstr>ответ </vt:lpstr>
      <vt:lpstr>вопрос </vt:lpstr>
      <vt:lpstr>ОТВЕТ </vt:lpstr>
      <vt:lpstr>Презентація PowerPoint</vt:lpstr>
      <vt:lpstr>ответ </vt:lpstr>
      <vt:lpstr>Презентація PowerPoint</vt:lpstr>
      <vt:lpstr>Презентація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Армине</dc:creator>
  <cp:lastModifiedBy>LEGION2</cp:lastModifiedBy>
  <cp:revision>21</cp:revision>
  <dcterms:created xsi:type="dcterms:W3CDTF">2013-01-14T15:31:31Z</dcterms:created>
  <dcterms:modified xsi:type="dcterms:W3CDTF">2015-04-24T07:22:52Z</dcterms:modified>
</cp:coreProperties>
</file>