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9" r:id="rId16"/>
    <p:sldId id="280" r:id="rId17"/>
    <p:sldId id="281" r:id="rId18"/>
    <p:sldId id="282" r:id="rId19"/>
    <p:sldId id="283" r:id="rId20"/>
    <p:sldId id="270" r:id="rId21"/>
    <p:sldId id="271" r:id="rId22"/>
    <p:sldId id="272" r:id="rId23"/>
    <p:sldId id="273" r:id="rId24"/>
    <p:sldId id="274" r:id="rId25"/>
    <p:sldId id="277" r:id="rId26"/>
    <p:sldId id="276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5916" autoAdjust="0"/>
  </p:normalViewPr>
  <p:slideViewPr>
    <p:cSldViewPr>
      <p:cViewPr varScale="1">
        <p:scale>
          <a:sx n="63" d="100"/>
          <a:sy n="63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4E93A-E308-471E-AAA6-15A11B53A7A8}" type="datetimeFigureOut">
              <a:rPr lang="uk-UA" smtClean="0"/>
              <a:t>01.05.2015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64770-C855-4019-989B-0DE6BAE475A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8553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 dirty="0" smtClean="0"/>
              <a:t>ХИМИЧЕСКАЯ СВЯЗЬ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Автор презентации – Боровикова Марина Васильевна,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химии ГБОУ лицей № 265 Санкт-Петербурга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4110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</a:rPr>
              <a:t>3. По способу перекрывания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А. Ϭ-связи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7044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</a:rPr>
              <a:t>3. По способу перекрывания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Б. </a:t>
            </a:r>
            <a:r>
              <a:rPr lang="el-GR" sz="1200" b="1" dirty="0" smtClean="0"/>
              <a:t>π</a:t>
            </a:r>
            <a:r>
              <a:rPr lang="ru-RU" sz="1200" b="1" dirty="0" smtClean="0"/>
              <a:t>-связи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6813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Параметры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Длина связи </a:t>
            </a:r>
            <a:r>
              <a:rPr lang="ru-RU" sz="1200" b="1" dirty="0" smtClean="0"/>
              <a:t>– это расстояние между центрами взаимодействующих атомов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Энергия связи </a:t>
            </a:r>
            <a:r>
              <a:rPr lang="ru-RU" sz="1200" b="1" dirty="0" smtClean="0"/>
              <a:t>– энергия, которая выделяется при ее образовании (или поглощается при разрыве). Измеряется в кДж</a:t>
            </a:r>
            <a:r>
              <a:rPr lang="en-US" sz="1200" b="1" dirty="0" smtClean="0"/>
              <a:t>/</a:t>
            </a:r>
            <a:r>
              <a:rPr lang="ru-RU" sz="1200" b="1" dirty="0" smtClean="0"/>
              <a:t>моль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49111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Параметры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Валентный угол </a:t>
            </a:r>
            <a:r>
              <a:rPr lang="ru-RU" sz="1200" b="1" dirty="0" smtClean="0"/>
              <a:t>– угол между центрами взаимодействующих атомов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Полярность связи </a:t>
            </a:r>
            <a:r>
              <a:rPr lang="ru-RU" sz="1200" b="1" dirty="0" smtClean="0"/>
              <a:t>(определяется разницей в ЭО</a:t>
            </a:r>
            <a:r>
              <a:rPr lang="ru-RU" sz="1200" b="1" dirty="0" smtClean="0">
                <a:solidFill>
                  <a:srgbClr val="FF0000"/>
                </a:solidFill>
              </a:rPr>
              <a:t>)</a:t>
            </a:r>
            <a:r>
              <a:rPr lang="ru-RU" sz="1200" b="1" dirty="0" smtClean="0"/>
              <a:t>– характеризуется дипольным моментом</a:t>
            </a:r>
          </a:p>
          <a:p>
            <a:pPr algn="ctr"/>
            <a:r>
              <a:rPr lang="ru-RU" sz="2400" b="1" dirty="0" smtClean="0"/>
              <a:t>µ</a:t>
            </a:r>
            <a:r>
              <a:rPr lang="ru-RU" sz="2400" b="1" dirty="0" smtClean="0">
                <a:latin typeface="Times New Roman"/>
                <a:cs typeface="Times New Roman"/>
              </a:rPr>
              <a:t>=</a:t>
            </a:r>
            <a:r>
              <a:rPr lang="en-US" sz="2400" b="1" dirty="0" err="1" smtClean="0">
                <a:latin typeface="Times New Roman"/>
                <a:cs typeface="Times New Roman"/>
              </a:rPr>
              <a:t>q·r</a:t>
            </a:r>
            <a:endParaRPr lang="ru-RU" sz="24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2442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Свойства ковалентной связи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7159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насыщаемость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Атомы могут образовывать определенное число ковалентных химических связей (</a:t>
            </a:r>
            <a:r>
              <a:rPr lang="ru-RU" sz="1200" b="1" i="1" dirty="0" smtClean="0">
                <a:solidFill>
                  <a:srgbClr val="00B050"/>
                </a:solidFill>
              </a:rPr>
              <a:t>валентность</a:t>
            </a:r>
            <a:r>
              <a:rPr lang="ru-RU" sz="1200" b="1" dirty="0" smtClean="0"/>
              <a:t>)</a:t>
            </a:r>
          </a:p>
          <a:p>
            <a:r>
              <a:rPr lang="ru-RU" sz="1200" b="1" i="1" dirty="0" smtClean="0">
                <a:solidFill>
                  <a:srgbClr val="00B050"/>
                </a:solidFill>
              </a:rPr>
              <a:t>Валентность</a:t>
            </a:r>
            <a:r>
              <a:rPr lang="ru-RU" sz="1200" b="1" dirty="0" smtClean="0"/>
              <a:t> определяется:</a:t>
            </a:r>
          </a:p>
          <a:p>
            <a:pPr>
              <a:buFontTx/>
              <a:buChar char="-"/>
            </a:pPr>
            <a:r>
              <a:rPr lang="ru-RU" sz="1200" b="1" dirty="0" smtClean="0"/>
              <a:t>числом неспаренных электронов</a:t>
            </a:r>
          </a:p>
          <a:p>
            <a:pPr>
              <a:buFontTx/>
              <a:buChar char="-"/>
            </a:pPr>
            <a:r>
              <a:rPr lang="ru-RU" sz="1200" b="1" dirty="0" smtClean="0"/>
              <a:t> числом </a:t>
            </a:r>
            <a:r>
              <a:rPr lang="ru-RU" sz="1200" b="1" dirty="0" err="1" smtClean="0"/>
              <a:t>неподеленных</a:t>
            </a:r>
            <a:r>
              <a:rPr lang="ru-RU" sz="1200" b="1" dirty="0" smtClean="0"/>
              <a:t> электронных пар (могут участвовать в              донорно-акцепторном взаимодействии)</a:t>
            </a:r>
          </a:p>
          <a:p>
            <a:pPr>
              <a:buFontTx/>
              <a:buChar char="-"/>
            </a:pPr>
            <a:r>
              <a:rPr lang="ru-RU" sz="1200" b="1" dirty="0" smtClean="0"/>
              <a:t>числом свободных </a:t>
            </a:r>
            <a:r>
              <a:rPr lang="ru-RU" sz="1200" b="1" dirty="0" err="1" smtClean="0"/>
              <a:t>орбиталей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5340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направленность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Атомные </a:t>
            </a:r>
            <a:r>
              <a:rPr lang="ru-RU" sz="1200" b="1" dirty="0" err="1" smtClean="0"/>
              <a:t>орбитали</a:t>
            </a:r>
            <a:r>
              <a:rPr lang="ru-RU" sz="1200" b="1" dirty="0" smtClean="0"/>
              <a:t> (перекрывающиеся при образовании ковалентных связей) имеют направленность в пространстве (кроме </a:t>
            </a:r>
            <a:r>
              <a:rPr lang="en-US" sz="1200" b="1" dirty="0" smtClean="0"/>
              <a:t>s</a:t>
            </a:r>
            <a:r>
              <a:rPr lang="ru-RU" sz="1200" b="1" dirty="0" smtClean="0"/>
              <a:t>-</a:t>
            </a:r>
            <a:r>
              <a:rPr lang="ru-RU" sz="1200" b="1" dirty="0" err="1" smtClean="0"/>
              <a:t>орбиталей</a:t>
            </a:r>
            <a:r>
              <a:rPr lang="ru-RU" sz="1200" b="1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Направленность </a:t>
            </a:r>
            <a:r>
              <a:rPr lang="ru-RU" sz="1200" b="1" dirty="0" err="1" smtClean="0"/>
              <a:t>орбиталей</a:t>
            </a:r>
            <a:r>
              <a:rPr lang="ru-RU" sz="1200" b="1" dirty="0" smtClean="0"/>
              <a:t> обуславливает </a:t>
            </a:r>
            <a:r>
              <a:rPr lang="ru-RU" sz="1200" b="1" i="1" dirty="0" smtClean="0">
                <a:solidFill>
                  <a:srgbClr val="00B050"/>
                </a:solidFill>
              </a:rPr>
              <a:t>пространственную конфигурацию </a:t>
            </a:r>
            <a:r>
              <a:rPr lang="ru-RU" sz="1200" b="1" dirty="0" smtClean="0"/>
              <a:t>молекул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9470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/>
            </a:pPr>
            <a:r>
              <a:rPr lang="ru-RU" b="1" dirty="0" smtClean="0"/>
              <a:t>Ионная химическая связь</a:t>
            </a:r>
          </a:p>
          <a:p>
            <a:r>
              <a:rPr lang="ru-RU" sz="1200" b="1" dirty="0" smtClean="0"/>
              <a:t>Возникает между типичными металлами и неметаллами (разница в </a:t>
            </a:r>
            <a:r>
              <a:rPr lang="ru-RU" sz="1200" b="1" dirty="0" err="1" smtClean="0"/>
              <a:t>электроотрицательности</a:t>
            </a:r>
            <a:r>
              <a:rPr lang="ru-RU" sz="1200" b="1" dirty="0" smtClean="0"/>
              <a:t> ˃ 2,</a:t>
            </a:r>
          </a:p>
          <a:p>
            <a:r>
              <a:rPr lang="ru-RU" sz="1200" b="1" dirty="0" smtClean="0"/>
              <a:t>элементы </a:t>
            </a:r>
            <a:r>
              <a:rPr lang="en-US" sz="1200" b="1" dirty="0" smtClean="0"/>
              <a:t>I</a:t>
            </a:r>
            <a:r>
              <a:rPr lang="ru-RU" sz="1200" b="1" dirty="0" smtClean="0"/>
              <a:t>, </a:t>
            </a:r>
            <a:r>
              <a:rPr lang="en-US" sz="1200" b="1" dirty="0" smtClean="0"/>
              <a:t>II</a:t>
            </a:r>
            <a:r>
              <a:rPr lang="ru-RU" sz="1200" b="1" dirty="0" smtClean="0"/>
              <a:t> групп + элементы </a:t>
            </a:r>
            <a:r>
              <a:rPr lang="en-US" sz="1200" b="1" dirty="0" smtClean="0"/>
              <a:t>VI</a:t>
            </a:r>
            <a:r>
              <a:rPr lang="ru-RU" sz="1200" b="1" dirty="0" smtClean="0"/>
              <a:t>, </a:t>
            </a:r>
            <a:r>
              <a:rPr lang="en-US" sz="1200" b="1" dirty="0" smtClean="0"/>
              <a:t>VII </a:t>
            </a:r>
            <a:r>
              <a:rPr lang="ru-RU" sz="1200" b="1" dirty="0" smtClean="0"/>
              <a:t>групп)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9198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/>
            </a:pPr>
            <a:r>
              <a:rPr lang="ru-RU" b="1" i="1" dirty="0" smtClean="0"/>
              <a:t>Образование ионной химической связи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4674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/>
            </a:pPr>
            <a:r>
              <a:rPr lang="ru-RU" b="1" i="1" dirty="0" smtClean="0"/>
              <a:t>Образование ионной химической связи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5179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Химическая связь – совокупность сил, обуславливающих взаимодействие атомов в химических соединениях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382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cap="small" spc="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b="1" dirty="0" smtClean="0"/>
              <a:t>Заряженные частицы, в которые превращаются атомы в результате отдачи или присоединения электронов называются </a:t>
            </a:r>
            <a:r>
              <a:rPr lang="ru-RU" sz="1200" b="1" i="1" u="sng" dirty="0" smtClean="0"/>
              <a:t>ионами</a:t>
            </a:r>
          </a:p>
          <a:p>
            <a:pPr algn="just"/>
            <a:r>
              <a:rPr lang="ru-RU" sz="1200" b="1" dirty="0" smtClean="0"/>
              <a:t>Связь между ионами называется </a:t>
            </a:r>
            <a:r>
              <a:rPr lang="ru-RU" sz="1200" b="1" i="1" u="sng" dirty="0" smtClean="0"/>
              <a:t>ионной химической связью</a:t>
            </a:r>
          </a:p>
          <a:p>
            <a:pPr algn="just"/>
            <a:r>
              <a:rPr lang="ru-RU" sz="1200" b="1" dirty="0" smtClean="0"/>
              <a:t>Соединения, в которых присутствует ионная химическая связь, называются </a:t>
            </a:r>
            <a:r>
              <a:rPr lang="ru-RU" sz="1200" b="1" i="1" u="sng" dirty="0" smtClean="0"/>
              <a:t>ионными соединениями</a:t>
            </a: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91691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/>
            </a:pPr>
            <a:r>
              <a:rPr lang="ru-RU" dirty="0" smtClean="0"/>
              <a:t>Металлическая связь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ru-RU" sz="1200" b="1" dirty="0" smtClean="0"/>
              <a:t> </a:t>
            </a:r>
            <a:r>
              <a:rPr lang="en-US" sz="1200" b="1" dirty="0" smtClean="0"/>
              <a:t>Me </a:t>
            </a:r>
            <a:r>
              <a:rPr lang="en-US" sz="1200" b="1" baseline="30000" dirty="0" smtClean="0"/>
              <a:t>0</a:t>
            </a:r>
            <a:r>
              <a:rPr lang="en-US" sz="1200" b="1" dirty="0" smtClean="0"/>
              <a:t>  - ne           Me</a:t>
            </a:r>
            <a:r>
              <a:rPr lang="en-US" sz="1200" b="1" baseline="30000" dirty="0" smtClean="0"/>
              <a:t>n+</a:t>
            </a:r>
            <a:endParaRPr lang="ru-RU" sz="1200" b="1" baseline="30000" dirty="0" smtClean="0"/>
          </a:p>
          <a:p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7706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Металлическая связь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10143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cap="small" spc="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dirty="0" smtClean="0"/>
              <a:t>Оторвавшиеся электроны перемещаются от одного иона к другому, связывая их в единое целое</a:t>
            </a:r>
          </a:p>
          <a:p>
            <a:r>
              <a:rPr lang="ru-RU" sz="1200" b="1" i="1" dirty="0" smtClean="0"/>
              <a:t>Связь в металлах между ионами посредством обобществленных электронов называется </a:t>
            </a:r>
            <a:r>
              <a:rPr lang="ru-RU" sz="1200" b="1" i="1" u="sng" dirty="0" smtClean="0"/>
              <a:t>металлической</a:t>
            </a:r>
          </a:p>
          <a:p>
            <a:r>
              <a:rPr lang="ru-RU" sz="1200" b="1" i="1" dirty="0" smtClean="0"/>
              <a:t>Металлическая связь характерна для металлов и их сплавов в твердом и жидком состоянии</a:t>
            </a:r>
          </a:p>
          <a:p>
            <a:endParaRPr lang="ru-RU" sz="1200" b="1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5249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Водородная связь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926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Ковалентная связь</a:t>
            </a:r>
          </a:p>
          <a:p>
            <a:r>
              <a:rPr lang="ru-RU" sz="1200" b="1" i="1" dirty="0" smtClean="0"/>
              <a:t>Это связь, которая возникает за счет образования между атомами общих электронных пар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172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Механизмы образования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1</a:t>
            </a:r>
            <a:r>
              <a:rPr lang="ru-RU" sz="1200" b="1" i="1" dirty="0" smtClean="0"/>
              <a:t>. Обычный (обменный, </a:t>
            </a:r>
            <a:r>
              <a:rPr lang="ru-RU" sz="1200" b="1" i="1" dirty="0" err="1" smtClean="0"/>
              <a:t>коллигация</a:t>
            </a:r>
            <a:r>
              <a:rPr lang="ru-RU" sz="1200" b="1" i="1" dirty="0" smtClean="0"/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4037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Механизмы образования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/>
              <a:t>2. Донорно-акцепторный(координация)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76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Механизмы разрыва ковалентной связи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8794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</a:rPr>
              <a:t>1. По степени полярности</a:t>
            </a:r>
          </a:p>
          <a:p>
            <a:r>
              <a:rPr lang="ru-RU" sz="1200" b="1" dirty="0" smtClean="0"/>
              <a:t>А. КОВАЛЕНТНАЯ НЕПОЛЯРНАЯ - </a:t>
            </a:r>
          </a:p>
          <a:p>
            <a:r>
              <a:rPr lang="ru-RU" sz="1200" b="1" dirty="0" smtClean="0"/>
              <a:t> возникает между атомами с одинаковой </a:t>
            </a:r>
            <a:r>
              <a:rPr lang="ru-RU" sz="1200" b="1" dirty="0" err="1" smtClean="0"/>
              <a:t>электроотрицательностью</a:t>
            </a:r>
            <a:r>
              <a:rPr lang="ru-RU" sz="1200" b="1" dirty="0" smtClean="0"/>
              <a:t> (в простых веществах)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1695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Виды ковалентной связи</a:t>
            </a:r>
          </a:p>
          <a:p>
            <a:r>
              <a:rPr lang="ru-RU" sz="1200" b="1" dirty="0" smtClean="0"/>
              <a:t>Б. КОВАЛЕНТНАЯ ПОЛЯРНАЯ - </a:t>
            </a:r>
          </a:p>
          <a:p>
            <a:r>
              <a:rPr lang="ru-RU" sz="1200" b="1" dirty="0" smtClean="0"/>
              <a:t> возникает между атомами с различной </a:t>
            </a:r>
            <a:r>
              <a:rPr lang="ru-RU" sz="1200" b="1" dirty="0" err="1" smtClean="0"/>
              <a:t>электроотрицательностью</a:t>
            </a:r>
            <a:r>
              <a:rPr lang="ru-RU" sz="1200" b="1" dirty="0" smtClean="0"/>
              <a:t>, разница ЭО&lt;2)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090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Виды ковалентной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</a:rPr>
              <a:t>2. По кратности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Одинарные, двойные, тройные (полуторные)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64770-C855-4019-989B-0DE6BAE475A8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680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DF49DD4-FB0A-4619-A88A-1A1C5FF2C4FE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E2162-DF7A-437E-950C-65F1F95D4040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24B0-527B-4F4A-AB74-E1B7D58762F3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3570-AC10-47DB-942D-ADA8F628622F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E9EA50-8307-42A2-9217-88FFA71C48EE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7AD7-5D95-4D85-A4A1-38DF851C848E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6BB75-4D31-455B-98D1-5299765BF640}" type="datetime1">
              <a:rPr lang="ru-RU" smtClean="0"/>
              <a:t>01.05.2015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C8A1D-D68E-4458-AAE3-C0BB18D8E790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DDC3C-5BB7-415C-AE89-B13E4C62993C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9536-F9F3-4E62-8B2A-9A651259963B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AD0-9A29-4535-A6B5-91BD33BCCC90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5D0E479-0B4A-44C8-8D09-7C621C8C287E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229200"/>
            <a:ext cx="6570722" cy="457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Автор презентации – Боровикова Марина Васильевна,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химии ГБОУ лицей № 265 Санкт-Петербурга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276872"/>
            <a:ext cx="6553200" cy="1219200"/>
          </a:xfrm>
        </p:spPr>
        <p:txBody>
          <a:bodyPr/>
          <a:lstStyle/>
          <a:p>
            <a:r>
              <a:rPr lang="ru-RU" sz="6000" b="1" dirty="0" smtClean="0"/>
              <a:t>ХИМИЧЕСКАЯ СВЯЗЬ</a:t>
            </a:r>
            <a:endParaRPr lang="ru-RU" sz="60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А. КОВАЛЕНТНАЯ НЕПОЛЯРНАЯ - </a:t>
            </a:r>
          </a:p>
          <a:p>
            <a:r>
              <a:rPr lang="ru-RU" sz="2800" b="1" dirty="0" smtClean="0"/>
              <a:t> возникает между атомами с одинаковой </a:t>
            </a:r>
            <a:r>
              <a:rPr lang="ru-RU" sz="2800" b="1" dirty="0" err="1" smtClean="0"/>
              <a:t>электроотрицательностью</a:t>
            </a:r>
            <a:r>
              <a:rPr lang="ru-RU" sz="2800" b="1" dirty="0" smtClean="0"/>
              <a:t> (в простых веществах)</a:t>
            </a:r>
            <a:endParaRPr lang="ru-RU" sz="2800" b="1" dirty="0"/>
          </a:p>
        </p:txBody>
      </p:sp>
      <p:pic>
        <p:nvPicPr>
          <p:cNvPr id="4" name="Рисунок 3" descr="ковалентная 1.png"/>
          <p:cNvPicPr>
            <a:picLocks noChangeAspect="1"/>
          </p:cNvPicPr>
          <p:nvPr/>
        </p:nvPicPr>
        <p:blipFill>
          <a:blip r:embed="rId3" cstate="print"/>
          <a:srcRect t="1230" r="29291" b="58784"/>
          <a:stretch>
            <a:fillRect/>
          </a:stretch>
        </p:blipFill>
        <p:spPr>
          <a:xfrm>
            <a:off x="1115616" y="4149080"/>
            <a:ext cx="6552728" cy="23399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1916832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1. По степени полярности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13285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Б. КОВАЛЕНТНАЯ ПОЛЯРНАЯ - </a:t>
            </a:r>
          </a:p>
          <a:p>
            <a:r>
              <a:rPr lang="ru-RU" sz="2800" b="1" dirty="0" smtClean="0"/>
              <a:t> возникает между атомами с различной </a:t>
            </a:r>
            <a:r>
              <a:rPr lang="ru-RU" sz="2800" b="1" dirty="0" err="1" smtClean="0"/>
              <a:t>электроотрицательностью</a:t>
            </a:r>
            <a:r>
              <a:rPr lang="ru-RU" sz="2800" b="1" dirty="0" smtClean="0"/>
              <a:t>, разница ЭО&lt;2)</a:t>
            </a:r>
            <a:endParaRPr lang="ru-RU" sz="2800" b="1" dirty="0"/>
          </a:p>
        </p:txBody>
      </p:sp>
      <p:pic>
        <p:nvPicPr>
          <p:cNvPr id="5" name="Рисунок 4" descr="ковалентная полярна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140968"/>
            <a:ext cx="4906406" cy="3312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Одинарные, двойные, тройные (полуторные)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1916832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2. По кратности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ковалентные кратн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284984"/>
            <a:ext cx="5776747" cy="2484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А. </a:t>
            </a:r>
            <a:r>
              <a:rPr lang="ru-RU" sz="2800" b="1" dirty="0" err="1" smtClean="0"/>
              <a:t>Ϭ-связи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91683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3. По способу перекрывания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ковалентная сигма и пи.jpg"/>
          <p:cNvPicPr>
            <a:picLocks noChangeAspect="1"/>
          </p:cNvPicPr>
          <p:nvPr/>
        </p:nvPicPr>
        <p:blipFill>
          <a:blip r:embed="rId3" cstate="print"/>
          <a:srcRect r="1721" b="67830"/>
          <a:stretch>
            <a:fillRect/>
          </a:stretch>
        </p:blipFill>
        <p:spPr>
          <a:xfrm>
            <a:off x="395536" y="3501008"/>
            <a:ext cx="8424000" cy="1296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Б. </a:t>
            </a:r>
            <a:r>
              <a:rPr lang="el-GR" sz="2800" b="1" dirty="0" smtClean="0"/>
              <a:t>π</a:t>
            </a:r>
            <a:r>
              <a:rPr lang="ru-RU" sz="2800" b="1" dirty="0" smtClean="0"/>
              <a:t>-связи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91683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3. По способу перекрывания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ковалентная сигма и пи.jpg"/>
          <p:cNvPicPr>
            <a:picLocks noChangeAspect="1"/>
          </p:cNvPicPr>
          <p:nvPr/>
        </p:nvPicPr>
        <p:blipFill>
          <a:blip r:embed="rId3" cstate="print"/>
          <a:srcRect t="33915" r="-399"/>
          <a:stretch>
            <a:fillRect/>
          </a:stretch>
        </p:blipFill>
        <p:spPr>
          <a:xfrm>
            <a:off x="755576" y="3284984"/>
            <a:ext cx="7796655" cy="2412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492896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Длина связи </a:t>
            </a:r>
            <a:r>
              <a:rPr lang="ru-RU" sz="3200" b="1" dirty="0" smtClean="0"/>
              <a:t>– это расстояние между центрами взаимодействующих атомов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861048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Энергия связи </a:t>
            </a:r>
            <a:r>
              <a:rPr lang="ru-RU" sz="3200" b="1" dirty="0" smtClean="0"/>
              <a:t>– энергия, которая выделяется при ее образовании (или поглощается при разрыве). Измеряется в кДж</a:t>
            </a:r>
            <a:r>
              <a:rPr lang="en-US" sz="3200" b="1" dirty="0" smtClean="0"/>
              <a:t>/</a:t>
            </a:r>
            <a:r>
              <a:rPr lang="ru-RU" sz="3200" b="1" dirty="0" smtClean="0"/>
              <a:t>моль</a:t>
            </a:r>
            <a:endParaRPr lang="ru-RU" sz="32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Параметры ковалентной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132856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Валентный угол </a:t>
            </a:r>
            <a:r>
              <a:rPr lang="ru-RU" sz="3200" b="1" dirty="0" smtClean="0"/>
              <a:t>– </a:t>
            </a:r>
            <a:r>
              <a:rPr lang="ru-RU" sz="3200" b="1" dirty="0" err="1" smtClean="0"/>
              <a:t>угол</a:t>
            </a:r>
            <a:r>
              <a:rPr lang="ru-RU" sz="3200" b="1" dirty="0" smtClean="0"/>
              <a:t> между центрами взаимодействующих атомов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005064"/>
            <a:ext cx="6840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Полярность связи </a:t>
            </a:r>
            <a:r>
              <a:rPr lang="ru-RU" sz="3200" b="1" dirty="0" smtClean="0"/>
              <a:t>(определяется разницей в ЭО</a:t>
            </a:r>
            <a:r>
              <a:rPr lang="ru-RU" sz="3200" b="1" dirty="0" smtClean="0">
                <a:solidFill>
                  <a:srgbClr val="FF0000"/>
                </a:solidFill>
              </a:rPr>
              <a:t>)</a:t>
            </a:r>
            <a:r>
              <a:rPr lang="ru-RU" sz="3200" b="1" dirty="0" smtClean="0"/>
              <a:t>– характеризуется дипольным моментом</a:t>
            </a:r>
          </a:p>
          <a:p>
            <a:pPr algn="ctr"/>
            <a:r>
              <a:rPr lang="ru-RU" sz="5400" b="1" dirty="0" smtClean="0"/>
              <a:t>µ</a:t>
            </a:r>
            <a:r>
              <a:rPr lang="ru-RU" sz="5400" b="1" dirty="0" smtClean="0">
                <a:latin typeface="Times New Roman"/>
                <a:cs typeface="Times New Roman"/>
              </a:rPr>
              <a:t>=</a:t>
            </a:r>
            <a:r>
              <a:rPr lang="en-US" sz="5400" b="1" dirty="0" err="1" smtClean="0">
                <a:latin typeface="Times New Roman"/>
                <a:cs typeface="Times New Roman"/>
              </a:rPr>
              <a:t>q·r</a:t>
            </a:r>
            <a:endParaRPr lang="ru-RU" sz="54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Свойства ковалентной связи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95736" y="1772816"/>
            <a:ext cx="864096" cy="14401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436096" y="1772816"/>
            <a:ext cx="1008112" cy="13681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467544" y="3284984"/>
            <a:ext cx="360040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3212976"/>
            <a:ext cx="3456384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386104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насыщаемость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38610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направленность</a:t>
            </a:r>
            <a:endParaRPr lang="ru-RU" sz="36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27784" y="476672"/>
            <a:ext cx="590465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63888" y="98072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насыщаемость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42088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Атомы могут образовывать определенное число ковалентных химических связей (</a:t>
            </a:r>
            <a:r>
              <a:rPr lang="ru-RU" sz="2400" b="1" i="1" dirty="0" smtClean="0">
                <a:solidFill>
                  <a:srgbClr val="00B050"/>
                </a:solidFill>
              </a:rPr>
              <a:t>валентность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789040"/>
            <a:ext cx="8604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Валентность</a:t>
            </a:r>
            <a:r>
              <a:rPr lang="ru-RU" sz="2400" b="1" dirty="0" smtClean="0"/>
              <a:t> определяется:</a:t>
            </a:r>
          </a:p>
          <a:p>
            <a:pPr>
              <a:buFontTx/>
              <a:buChar char="-"/>
            </a:pPr>
            <a:r>
              <a:rPr lang="ru-RU" sz="2400" b="1" dirty="0" smtClean="0"/>
              <a:t>числом </a:t>
            </a:r>
            <a:r>
              <a:rPr lang="ru-RU" sz="2400" b="1" dirty="0" err="1" smtClean="0"/>
              <a:t>неспаренных</a:t>
            </a:r>
            <a:r>
              <a:rPr lang="ru-RU" sz="2400" b="1" dirty="0" smtClean="0"/>
              <a:t> электронов</a:t>
            </a:r>
          </a:p>
          <a:p>
            <a:pPr>
              <a:buFontTx/>
              <a:buChar char="-"/>
            </a:pPr>
            <a:r>
              <a:rPr lang="ru-RU" sz="2400" b="1" dirty="0" smtClean="0"/>
              <a:t> числом </a:t>
            </a:r>
            <a:r>
              <a:rPr lang="ru-RU" sz="2400" b="1" dirty="0" err="1" smtClean="0"/>
              <a:t>неподеленных</a:t>
            </a:r>
            <a:r>
              <a:rPr lang="ru-RU" sz="2400" b="1" dirty="0" smtClean="0"/>
              <a:t> электронных пар (могут участвовать в              донорно-акцепторном взаимодействии)</a:t>
            </a:r>
          </a:p>
          <a:p>
            <a:pPr>
              <a:buFontTx/>
              <a:buChar char="-"/>
            </a:pPr>
            <a:r>
              <a:rPr lang="ru-RU" sz="2400" b="1" dirty="0" smtClean="0"/>
              <a:t>числом свободных </a:t>
            </a:r>
            <a:r>
              <a:rPr lang="ru-RU" sz="2400" b="1" dirty="0" err="1" smtClean="0"/>
              <a:t>орбиталей</a:t>
            </a:r>
            <a:endParaRPr lang="ru-RU" sz="2400" b="1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27784" y="476672"/>
            <a:ext cx="590465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63888" y="98072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направленность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36912"/>
            <a:ext cx="73448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Атомные </a:t>
            </a:r>
            <a:r>
              <a:rPr lang="ru-RU" sz="3200" b="1" dirty="0" err="1" smtClean="0"/>
              <a:t>орбитали</a:t>
            </a:r>
            <a:r>
              <a:rPr lang="ru-RU" sz="3200" b="1" dirty="0" smtClean="0"/>
              <a:t> (перекрывающиеся при образовании ковалентных связей) имеют направленность в пространстве (кроме </a:t>
            </a:r>
            <a:r>
              <a:rPr lang="en-US" sz="3200" b="1" dirty="0" smtClean="0"/>
              <a:t>s</a:t>
            </a:r>
            <a:r>
              <a:rPr lang="ru-RU" sz="3200" b="1" dirty="0" smtClean="0"/>
              <a:t>-</a:t>
            </a:r>
            <a:r>
              <a:rPr lang="ru-RU" sz="3200" b="1" dirty="0" err="1" smtClean="0"/>
              <a:t>орбиталей</a:t>
            </a:r>
            <a:r>
              <a:rPr lang="ru-RU" sz="3200" b="1" dirty="0" smtClean="0"/>
              <a:t>)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013176"/>
            <a:ext cx="8604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Направленность </a:t>
            </a:r>
            <a:r>
              <a:rPr lang="ru-RU" sz="3200" b="1" dirty="0" err="1" smtClean="0"/>
              <a:t>орбиталей</a:t>
            </a:r>
            <a:r>
              <a:rPr lang="ru-RU" sz="3200" b="1" dirty="0" smtClean="0"/>
              <a:t> обуславливает </a:t>
            </a:r>
            <a:r>
              <a:rPr lang="ru-RU" sz="3200" b="1" i="1" dirty="0" smtClean="0">
                <a:solidFill>
                  <a:srgbClr val="00B050"/>
                </a:solidFill>
              </a:rPr>
              <a:t>пространственную конфигурацию </a:t>
            </a:r>
            <a:r>
              <a:rPr lang="ru-RU" sz="3200" b="1" dirty="0" smtClean="0"/>
              <a:t>молекул</a:t>
            </a:r>
            <a:endParaRPr lang="ru-RU" sz="3200" b="1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132856"/>
            <a:ext cx="69847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Химическая связь – совокупность сил, обуславливающих взаимодействие атомов в химических соединениях</a:t>
            </a:r>
            <a:endParaRPr lang="ru-RU" sz="44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dirty="0" smtClean="0"/>
              <a:t>Ионная химическая связь</a:t>
            </a:r>
            <a:endParaRPr lang="ru-RU" b="1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2060848"/>
            <a:ext cx="6248400" cy="3840163"/>
          </a:xfrm>
        </p:spPr>
        <p:txBody>
          <a:bodyPr/>
          <a:lstStyle/>
          <a:p>
            <a:r>
              <a:rPr lang="ru-RU" sz="3200" b="1" dirty="0" smtClean="0"/>
              <a:t>Возникает между типичными металлами и неметаллами (разница в </a:t>
            </a:r>
            <a:r>
              <a:rPr lang="ru-RU" sz="3200" b="1" dirty="0" err="1" smtClean="0"/>
              <a:t>электроотрицательности</a:t>
            </a:r>
            <a:r>
              <a:rPr lang="ru-RU" sz="3200" b="1" dirty="0" smtClean="0"/>
              <a:t> ˃ 2,</a:t>
            </a:r>
          </a:p>
          <a:p>
            <a:r>
              <a:rPr lang="ru-RU" sz="3200" b="1" dirty="0" smtClean="0"/>
              <a:t>элементы </a:t>
            </a:r>
            <a:r>
              <a:rPr lang="en-US" sz="3200" b="1" dirty="0" smtClean="0"/>
              <a:t>I</a:t>
            </a:r>
            <a:r>
              <a:rPr lang="ru-RU" sz="3200" b="1" dirty="0" smtClean="0"/>
              <a:t>, </a:t>
            </a:r>
            <a:r>
              <a:rPr lang="en-US" sz="3200" b="1" dirty="0" smtClean="0"/>
              <a:t>II</a:t>
            </a:r>
            <a:r>
              <a:rPr lang="ru-RU" sz="3200" b="1" dirty="0" smtClean="0"/>
              <a:t> групп + элементы </a:t>
            </a:r>
            <a:r>
              <a:rPr lang="en-US" sz="3200" b="1" dirty="0" smtClean="0"/>
              <a:t>VI</a:t>
            </a:r>
            <a:r>
              <a:rPr lang="ru-RU" sz="3200" b="1" dirty="0" smtClean="0"/>
              <a:t>, </a:t>
            </a:r>
            <a:r>
              <a:rPr lang="en-US" sz="3200" b="1" dirty="0" smtClean="0"/>
              <a:t>VII </a:t>
            </a:r>
            <a:r>
              <a:rPr lang="ru-RU" sz="3200" b="1" dirty="0" smtClean="0"/>
              <a:t>групп)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1428750" y="1785938"/>
            <a:ext cx="7562850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1285875" y="1714500"/>
            <a:ext cx="7562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1438275" y="1714500"/>
            <a:ext cx="756285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i="1" dirty="0" smtClean="0"/>
              <a:t>Образование ионной химической связи</a:t>
            </a:r>
            <a:endParaRPr lang="ru-RU" b="1" i="1" dirty="0"/>
          </a:p>
        </p:txBody>
      </p:sp>
      <p:sp>
        <p:nvSpPr>
          <p:cNvPr id="12294" name="Содержимое 2"/>
          <p:cNvSpPr>
            <a:spLocks noGrp="1"/>
          </p:cNvSpPr>
          <p:nvPr>
            <p:ph idx="4294967295"/>
          </p:nvPr>
        </p:nvSpPr>
        <p:spPr>
          <a:xfrm>
            <a:off x="2243138" y="1785938"/>
            <a:ext cx="6900862" cy="434022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Блок-схема: узел 3"/>
          <p:cNvSpPr/>
          <p:nvPr/>
        </p:nvSpPr>
        <p:spPr>
          <a:xfrm>
            <a:off x="2428875" y="2071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2969445">
            <a:off x="2401888" y="1901825"/>
            <a:ext cx="914400" cy="914400"/>
          </a:xfrm>
          <a:prstGeom prst="arc">
            <a:avLst>
              <a:gd name="adj1" fmla="val 15841167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Дуга 7"/>
          <p:cNvSpPr/>
          <p:nvPr/>
        </p:nvSpPr>
        <p:spPr>
          <a:xfrm rot="2969445">
            <a:off x="2687638" y="1901825"/>
            <a:ext cx="914400" cy="914400"/>
          </a:xfrm>
          <a:prstGeom prst="arc">
            <a:avLst>
              <a:gd name="adj1" fmla="val 15841167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Дуга 13"/>
          <p:cNvSpPr/>
          <p:nvPr/>
        </p:nvSpPr>
        <p:spPr>
          <a:xfrm rot="2218614">
            <a:off x="3048000" y="1947863"/>
            <a:ext cx="842963" cy="914400"/>
          </a:xfrm>
          <a:prstGeom prst="arc">
            <a:avLst>
              <a:gd name="adj1" fmla="val 16200000"/>
              <a:gd name="adj2" fmla="val 136965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43188" y="28575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 е  8 е  1 е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71625" y="2214563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/>
              <a:t>Na</a:t>
            </a:r>
            <a:endParaRPr lang="ru-RU" sz="2800" b="1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14813" y="2143125"/>
            <a:ext cx="425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+</a:t>
            </a:r>
            <a:endParaRPr lang="ru-RU" sz="3200" b="1"/>
          </a:p>
        </p:txBody>
      </p:sp>
      <p:sp>
        <p:nvSpPr>
          <p:cNvPr id="19" name="Блок-схема: узел 18"/>
          <p:cNvSpPr/>
          <p:nvPr/>
        </p:nvSpPr>
        <p:spPr>
          <a:xfrm>
            <a:off x="5715000" y="2214563"/>
            <a:ext cx="457200" cy="4572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143500" y="2214563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Cl</a:t>
            </a:r>
            <a:endParaRPr lang="ru-RU" sz="2800" b="1"/>
          </a:p>
        </p:txBody>
      </p:sp>
      <p:sp>
        <p:nvSpPr>
          <p:cNvPr id="21" name="Дуга 20"/>
          <p:cNvSpPr/>
          <p:nvPr/>
        </p:nvSpPr>
        <p:spPr>
          <a:xfrm rot="2504988">
            <a:off x="6332538" y="2046288"/>
            <a:ext cx="914400" cy="914400"/>
          </a:xfrm>
          <a:prstGeom prst="arc">
            <a:avLst>
              <a:gd name="adj1" fmla="val 15303160"/>
              <a:gd name="adj2" fmla="val 115149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1581150" y="6858000"/>
            <a:ext cx="75628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24" name="Дуга 23"/>
          <p:cNvSpPr/>
          <p:nvPr/>
        </p:nvSpPr>
        <p:spPr>
          <a:xfrm rot="2861157">
            <a:off x="5618163" y="1974850"/>
            <a:ext cx="914400" cy="9144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Дуга 24"/>
          <p:cNvSpPr/>
          <p:nvPr/>
        </p:nvSpPr>
        <p:spPr>
          <a:xfrm rot="2792329">
            <a:off x="5992019" y="1983582"/>
            <a:ext cx="914400" cy="862012"/>
          </a:xfrm>
          <a:prstGeom prst="arc">
            <a:avLst>
              <a:gd name="adj1" fmla="val 16159718"/>
              <a:gd name="adj2" fmla="val 87704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43625" y="30003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2 </a:t>
            </a:r>
            <a:r>
              <a:rPr lang="ru-RU" b="1"/>
              <a:t>е  8 е  7 е</a:t>
            </a:r>
          </a:p>
        </p:txBody>
      </p:sp>
      <p:sp>
        <p:nvSpPr>
          <p:cNvPr id="27" name="Выгнутая вниз стрелка 26"/>
          <p:cNvSpPr/>
          <p:nvPr/>
        </p:nvSpPr>
        <p:spPr>
          <a:xfrm>
            <a:off x="3643313" y="3429000"/>
            <a:ext cx="3857625" cy="135731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7572375" y="20716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 flipV="1">
            <a:off x="1857375" y="6269038"/>
            <a:ext cx="690086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build="p"/>
      <p:bldP spid="18" grpId="0"/>
      <p:bldP spid="19" grpId="0" animBg="1"/>
      <p:bldP spid="20" grpId="0" build="allAtOnce"/>
      <p:bldP spid="26" grpId="0" build="allAtOnce"/>
      <p:bldP spid="27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1428750" y="1785938"/>
            <a:ext cx="7562850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1285875" y="1714500"/>
            <a:ext cx="7562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i="1" dirty="0" smtClean="0"/>
              <a:t>Образование ионной химической связи</a:t>
            </a:r>
            <a:endParaRPr lang="ru-RU" b="1" i="1" dirty="0"/>
          </a:p>
        </p:txBody>
      </p:sp>
      <p:sp>
        <p:nvSpPr>
          <p:cNvPr id="13317" name="Содержимое 2"/>
          <p:cNvSpPr>
            <a:spLocks noGrp="1"/>
          </p:cNvSpPr>
          <p:nvPr>
            <p:ph idx="4294967295"/>
          </p:nvPr>
        </p:nvSpPr>
        <p:spPr>
          <a:xfrm>
            <a:off x="2243138" y="7215188"/>
            <a:ext cx="6900862" cy="28575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Блок-схема: узел 3"/>
          <p:cNvSpPr/>
          <p:nvPr/>
        </p:nvSpPr>
        <p:spPr>
          <a:xfrm>
            <a:off x="2428875" y="2071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2969445">
            <a:off x="2401888" y="1901825"/>
            <a:ext cx="914400" cy="914400"/>
          </a:xfrm>
          <a:prstGeom prst="arc">
            <a:avLst>
              <a:gd name="adj1" fmla="val 15841167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Дуга 7"/>
          <p:cNvSpPr/>
          <p:nvPr/>
        </p:nvSpPr>
        <p:spPr>
          <a:xfrm rot="2969445">
            <a:off x="2687638" y="1901825"/>
            <a:ext cx="914400" cy="914400"/>
          </a:xfrm>
          <a:prstGeom prst="arc">
            <a:avLst>
              <a:gd name="adj1" fmla="val 15841167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43188" y="28575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 е  8 е 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71625" y="2143125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/>
              <a:t>Na</a:t>
            </a:r>
            <a:endParaRPr lang="ru-RU" sz="2800" b="1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14813" y="2143125"/>
            <a:ext cx="425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+</a:t>
            </a:r>
            <a:endParaRPr lang="ru-RU" sz="3200" b="1"/>
          </a:p>
        </p:txBody>
      </p:sp>
      <p:sp>
        <p:nvSpPr>
          <p:cNvPr id="19" name="Блок-схема: узел 18"/>
          <p:cNvSpPr/>
          <p:nvPr/>
        </p:nvSpPr>
        <p:spPr>
          <a:xfrm>
            <a:off x="5715000" y="2214563"/>
            <a:ext cx="457200" cy="4572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143500" y="2214563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Cl</a:t>
            </a:r>
            <a:endParaRPr lang="ru-RU" sz="2800" b="1"/>
          </a:p>
        </p:txBody>
      </p:sp>
      <p:sp>
        <p:nvSpPr>
          <p:cNvPr id="21" name="Дуга 20"/>
          <p:cNvSpPr/>
          <p:nvPr/>
        </p:nvSpPr>
        <p:spPr>
          <a:xfrm rot="2504988">
            <a:off x="6332538" y="2046288"/>
            <a:ext cx="914400" cy="914400"/>
          </a:xfrm>
          <a:prstGeom prst="arc">
            <a:avLst>
              <a:gd name="adj1" fmla="val 15303160"/>
              <a:gd name="adj2" fmla="val 115149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1581150" y="6858000"/>
            <a:ext cx="75628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24" name="Дуга 23"/>
          <p:cNvSpPr/>
          <p:nvPr/>
        </p:nvSpPr>
        <p:spPr>
          <a:xfrm rot="2861157">
            <a:off x="5618163" y="1974850"/>
            <a:ext cx="914400" cy="9144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Дуга 24"/>
          <p:cNvSpPr/>
          <p:nvPr/>
        </p:nvSpPr>
        <p:spPr>
          <a:xfrm rot="2792329">
            <a:off x="5992019" y="1983582"/>
            <a:ext cx="914400" cy="862012"/>
          </a:xfrm>
          <a:prstGeom prst="arc">
            <a:avLst>
              <a:gd name="adj1" fmla="val 16159718"/>
              <a:gd name="adj2" fmla="val 87704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43625" y="30003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2 </a:t>
            </a:r>
            <a:r>
              <a:rPr lang="ru-RU" b="1"/>
              <a:t>е  8 е  8 е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 flipV="1">
            <a:off x="1857375" y="6269038"/>
            <a:ext cx="690086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>
              <a:latin typeface="+mn-lt"/>
              <a:cs typeface="+mn-cs"/>
            </a:endParaRPr>
          </a:p>
          <a:p>
            <a:pPr marL="457200" indent="-457200" eaLnBrk="0" hangingPunct="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/>
            </a:pPr>
            <a:endParaRPr lang="ru-RU" sz="2200" dirty="0">
              <a:latin typeface="+mn-lt"/>
              <a:cs typeface="+mn-cs"/>
            </a:endParaRPr>
          </a:p>
        </p:txBody>
      </p:sp>
      <p:sp>
        <p:nvSpPr>
          <p:cNvPr id="29" name="Левая круглая скобка 28"/>
          <p:cNvSpPr/>
          <p:nvPr/>
        </p:nvSpPr>
        <p:spPr>
          <a:xfrm>
            <a:off x="1500188" y="2071688"/>
            <a:ext cx="73025" cy="914400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авая круглая скобка 30"/>
          <p:cNvSpPr/>
          <p:nvPr/>
        </p:nvSpPr>
        <p:spPr>
          <a:xfrm>
            <a:off x="3714750" y="2071688"/>
            <a:ext cx="73025" cy="914400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786188" y="1643063"/>
            <a:ext cx="454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33" name="Левая круглая скобка 32"/>
          <p:cNvSpPr/>
          <p:nvPr/>
        </p:nvSpPr>
        <p:spPr>
          <a:xfrm>
            <a:off x="5143500" y="2000250"/>
            <a:ext cx="73025" cy="914400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>
            <a:off x="7500938" y="2000250"/>
            <a:ext cx="73025" cy="914400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715250" y="1571625"/>
            <a:ext cx="35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-</a:t>
            </a:r>
          </a:p>
        </p:txBody>
      </p:sp>
      <p:sp>
        <p:nvSpPr>
          <p:cNvPr id="36" name="Стрелка вправо 35"/>
          <p:cNvSpPr/>
          <p:nvPr/>
        </p:nvSpPr>
        <p:spPr>
          <a:xfrm>
            <a:off x="7929563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214563" y="43576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40" name="Rectangle 3"/>
          <p:cNvSpPr>
            <a:spLocks noChangeArrowheads="1"/>
          </p:cNvSpPr>
          <p:nvPr/>
        </p:nvSpPr>
        <p:spPr bwMode="auto">
          <a:xfrm flipV="1">
            <a:off x="0" y="-292100"/>
            <a:ext cx="9144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100">
                <a:latin typeface="Calibri" pitchFamily="34" charset="0"/>
              </a:rPr>
              <a:t>Na</a:t>
            </a:r>
            <a:r>
              <a:rPr lang="en-US" sz="1100" baseline="30000">
                <a:latin typeface="Calibri" pitchFamily="34" charset="0"/>
              </a:rPr>
              <a:t>+</a:t>
            </a:r>
            <a:r>
              <a:rPr lang="en-US" sz="1100">
                <a:latin typeface="Calibri" pitchFamily="34" charset="0"/>
              </a:rPr>
              <a:t>Cl</a:t>
            </a:r>
            <a:r>
              <a:rPr lang="en-US" sz="1100" baseline="30000">
                <a:latin typeface="Calibri" pitchFamily="34" charset="0"/>
              </a:rPr>
              <a:t>-</a:t>
            </a:r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29063" y="4052888"/>
            <a:ext cx="24288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6000" b="1">
                <a:latin typeface="Calibri" pitchFamily="34" charset="0"/>
              </a:rPr>
              <a:t>Na</a:t>
            </a:r>
            <a:r>
              <a:rPr lang="en-US" sz="6000" b="1" baseline="30000">
                <a:latin typeface="Calibri" pitchFamily="34" charset="0"/>
              </a:rPr>
              <a:t>+</a:t>
            </a:r>
            <a:r>
              <a:rPr lang="en-US" sz="6000" b="1">
                <a:latin typeface="Calibri" pitchFamily="34" charset="0"/>
              </a:rPr>
              <a:t>Cl</a:t>
            </a:r>
            <a:r>
              <a:rPr lang="en-US" sz="6000" b="1" baseline="30000">
                <a:latin typeface="Calibri" pitchFamily="34" charset="0"/>
              </a:rPr>
              <a:t>-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build="p"/>
      <p:bldP spid="18" grpId="0"/>
      <p:bldP spid="19" grpId="0" animBg="1"/>
      <p:bldP spid="20" grpId="0" build="allAtOnce"/>
      <p:bldP spid="26" grpId="0" build="allAtOnce"/>
      <p:bldP spid="29" grpId="0" animBg="1"/>
      <p:bldP spid="31" grpId="0" animBg="1"/>
      <p:bldP spid="32" grpId="0" build="allAtOnce"/>
      <p:bldP spid="33" grpId="0" animBg="1"/>
      <p:bldP spid="34" grpId="0" animBg="1"/>
      <p:bldP spid="35" grpId="0" build="allAtOnce"/>
      <p:bldP spid="36" grpId="0" animBg="1"/>
      <p:bldP spid="37" grpId="0" animBg="1"/>
      <p:bldP spid="204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772816"/>
            <a:ext cx="6677025" cy="4714875"/>
          </a:xfrm>
        </p:spPr>
        <p:txBody>
          <a:bodyPr/>
          <a:lstStyle/>
          <a:p>
            <a:pPr algn="just"/>
            <a:r>
              <a:rPr lang="ru-RU" sz="2800" b="1" dirty="0" smtClean="0"/>
              <a:t>Заряженные частицы, в которые превращаются атомы в результате отдачи или присоединения электронов называются </a:t>
            </a:r>
            <a:r>
              <a:rPr lang="ru-RU" sz="2800" b="1" i="1" u="sng" dirty="0" smtClean="0"/>
              <a:t>ионами</a:t>
            </a:r>
          </a:p>
          <a:p>
            <a:pPr algn="just"/>
            <a:r>
              <a:rPr lang="ru-RU" sz="2800" b="1" dirty="0" smtClean="0"/>
              <a:t>Связь между ионами называется </a:t>
            </a:r>
            <a:r>
              <a:rPr lang="ru-RU" sz="2800" b="1" i="1" u="sng" dirty="0" smtClean="0"/>
              <a:t>ионной химической связью</a:t>
            </a:r>
          </a:p>
          <a:p>
            <a:pPr algn="just"/>
            <a:r>
              <a:rPr lang="ru-RU" sz="2800" b="1" dirty="0" smtClean="0"/>
              <a:t>Соединения, в которых присутствует ионная химическая связь, называются </a:t>
            </a:r>
            <a:r>
              <a:rPr lang="ru-RU" sz="2800" b="1" i="1" u="sng" dirty="0" smtClean="0"/>
              <a:t>ионными соединениями</a:t>
            </a:r>
            <a:endParaRPr lang="ru-RU" b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dirty="0" smtClean="0"/>
              <a:t>Металлическая связь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95600" y="2286000"/>
            <a:ext cx="6248400" cy="384016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ru-RU" sz="4800" b="1" dirty="0" smtClean="0"/>
              <a:t> </a:t>
            </a:r>
            <a:r>
              <a:rPr lang="en-US" sz="4800" b="1" dirty="0" smtClean="0"/>
              <a:t>Me </a:t>
            </a:r>
            <a:r>
              <a:rPr lang="en-US" sz="4800" b="1" baseline="30000" dirty="0" smtClean="0"/>
              <a:t>0</a:t>
            </a:r>
            <a:r>
              <a:rPr lang="en-US" sz="4800" b="1" dirty="0" smtClean="0"/>
              <a:t>  - ne           Me</a:t>
            </a:r>
            <a:r>
              <a:rPr lang="en-US" sz="4800" b="1" baseline="30000" dirty="0" smtClean="0"/>
              <a:t>n+</a:t>
            </a:r>
            <a:endParaRPr lang="ru-RU" sz="4800" b="1" baseline="30000" dirty="0" smtClean="0"/>
          </a:p>
          <a:p>
            <a:endParaRPr lang="ru-RU" sz="4800" b="1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929313" y="3643313"/>
            <a:ext cx="785812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>
            <a:off x="5929313" y="4000500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3286125" y="4857750"/>
            <a:ext cx="457200" cy="4572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7358063" y="4929188"/>
            <a:ext cx="457200" cy="457200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451725" y="5013325"/>
            <a:ext cx="273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baseline="-25000"/>
              <a:t>+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Металлическая связь</a:t>
            </a:r>
            <a:endParaRPr lang="ru-RU" dirty="0"/>
          </a:p>
        </p:txBody>
      </p:sp>
      <p:pic>
        <p:nvPicPr>
          <p:cNvPr id="3" name="Рисунок 2" descr="металлическая связ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060848"/>
            <a:ext cx="7050134" cy="3780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988840"/>
            <a:ext cx="6248400" cy="3840162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/>
              <a:t>Оторвавшиеся электроны перемещаются от одного иона к другому, связывая их в единое целое</a:t>
            </a:r>
          </a:p>
          <a:p>
            <a:r>
              <a:rPr lang="ru-RU" sz="2400" b="1" i="1" dirty="0" smtClean="0"/>
              <a:t>Связь в металлах между ионами посредством обобществленных электронов называется </a:t>
            </a:r>
            <a:r>
              <a:rPr lang="ru-RU" sz="2400" b="1" i="1" u="sng" dirty="0" smtClean="0"/>
              <a:t>металлической</a:t>
            </a:r>
          </a:p>
          <a:p>
            <a:r>
              <a:rPr lang="ru-RU" sz="2400" b="1" i="1" dirty="0" smtClean="0"/>
              <a:t>Металлическая связь характерна для металлов и их сплавов в твердом и жидком состоянии</a:t>
            </a:r>
          </a:p>
          <a:p>
            <a:endParaRPr lang="ru-RU" sz="2400" b="1" i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Водородная связь</a:t>
            </a:r>
            <a:endParaRPr lang="ru-RU" dirty="0"/>
          </a:p>
        </p:txBody>
      </p:sp>
      <p:pic>
        <p:nvPicPr>
          <p:cNvPr id="3" name="Рисунок 2" descr="водородные связи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8052599" cy="45720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483768" y="2276872"/>
            <a:ext cx="381642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03848" y="2924944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Химическая связь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92696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90872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ковалентная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764704"/>
            <a:ext cx="280831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012160" y="98072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ионная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581128"/>
            <a:ext cx="2664296" cy="1296144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71600" y="494116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металлическая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4581128"/>
            <a:ext cx="3600400" cy="122413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436096" y="486916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водородная</a:t>
            </a:r>
            <a:endParaRPr lang="ru-RU" sz="3200" b="1" dirty="0"/>
          </a:p>
        </p:txBody>
      </p:sp>
      <p:cxnSp>
        <p:nvCxnSpPr>
          <p:cNvPr id="13" name="Прямая со стрелкой 12"/>
          <p:cNvCxnSpPr>
            <a:stCxn id="2" idx="1"/>
            <a:endCxn id="4" idx="2"/>
          </p:cNvCxnSpPr>
          <p:nvPr/>
        </p:nvCxnSpPr>
        <p:spPr>
          <a:xfrm flipH="1" flipV="1">
            <a:off x="2267744" y="1844824"/>
            <a:ext cx="774927" cy="72731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7"/>
          </p:cNvCxnSpPr>
          <p:nvPr/>
        </p:nvCxnSpPr>
        <p:spPr>
          <a:xfrm flipV="1">
            <a:off x="5741289" y="1916832"/>
            <a:ext cx="630911" cy="65530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2" idx="3"/>
          </p:cNvCxnSpPr>
          <p:nvPr/>
        </p:nvCxnSpPr>
        <p:spPr>
          <a:xfrm flipH="1">
            <a:off x="2051720" y="3997827"/>
            <a:ext cx="990951" cy="51129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" idx="5"/>
            <a:endCxn id="10" idx="0"/>
          </p:cNvCxnSpPr>
          <p:nvPr/>
        </p:nvCxnSpPr>
        <p:spPr>
          <a:xfrm>
            <a:off x="5741289" y="3997827"/>
            <a:ext cx="1062959" cy="583301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Місце для нижнього колонтитула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Ковалентная связь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636912"/>
            <a:ext cx="698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Это связь, которая возникает за счет образования между атомами общих электронных пар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Механизмы образования ковалентной связи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1</a:t>
            </a:r>
            <a:r>
              <a:rPr lang="ru-RU" sz="3200" b="1" i="1" dirty="0" smtClean="0"/>
              <a:t>. Обычный (обменный, </a:t>
            </a:r>
            <a:r>
              <a:rPr lang="ru-RU" sz="3200" b="1" i="1" dirty="0" err="1" smtClean="0"/>
              <a:t>коллигация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  <p:pic>
        <p:nvPicPr>
          <p:cNvPr id="5" name="Рисунок 4" descr="ковалентная 1.png"/>
          <p:cNvPicPr>
            <a:picLocks noChangeAspect="1"/>
          </p:cNvPicPr>
          <p:nvPr/>
        </p:nvPicPr>
        <p:blipFill>
          <a:blip r:embed="rId3" cstate="print"/>
          <a:srcRect t="1230" r="29291" b="58784"/>
          <a:stretch>
            <a:fillRect/>
          </a:stretch>
        </p:blipFill>
        <p:spPr>
          <a:xfrm>
            <a:off x="971600" y="3212976"/>
            <a:ext cx="6552728" cy="2339992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овалентная - анимаци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08720"/>
            <a:ext cx="7704856" cy="4756084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Механизмы образования ковалентной связи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2. Донорно-акцепторный(координация)</a:t>
            </a:r>
            <a:endParaRPr lang="ru-RU" sz="3200" b="1" i="1" dirty="0"/>
          </a:p>
        </p:txBody>
      </p:sp>
      <p:pic>
        <p:nvPicPr>
          <p:cNvPr id="6" name="Рисунок 5" descr="ковалентная 1.png"/>
          <p:cNvPicPr>
            <a:picLocks noChangeAspect="1"/>
          </p:cNvPicPr>
          <p:nvPr/>
        </p:nvPicPr>
        <p:blipFill>
          <a:blip r:embed="rId3" cstate="print"/>
          <a:srcRect t="43575" r="31066" b="20017"/>
          <a:stretch>
            <a:fillRect/>
          </a:stretch>
        </p:blipFill>
        <p:spPr>
          <a:xfrm>
            <a:off x="827584" y="3140968"/>
            <a:ext cx="7016052" cy="23400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валентная анимация донорный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488000" cy="46800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Механизмы разрыва ковалентной связи</a:t>
            </a:r>
            <a:endParaRPr lang="ru-RU" dirty="0"/>
          </a:p>
        </p:txBody>
      </p:sp>
      <p:pic>
        <p:nvPicPr>
          <p:cNvPr id="3" name="Рисунок 2" descr="ковалентная разрыв.jpg"/>
          <p:cNvPicPr>
            <a:picLocks noChangeAspect="1"/>
          </p:cNvPicPr>
          <p:nvPr/>
        </p:nvPicPr>
        <p:blipFill>
          <a:blip r:embed="rId3" cstate="print"/>
          <a:srcRect t="23451" r="-1059"/>
          <a:stretch>
            <a:fillRect/>
          </a:stretch>
        </p:blipFill>
        <p:spPr>
          <a:xfrm>
            <a:off x="611560" y="1844824"/>
            <a:ext cx="8028199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ЗЕЛЕНЬ</Template>
  <TotalTime>226</TotalTime>
  <Words>839</Words>
  <Application>Microsoft Office PowerPoint</Application>
  <PresentationFormat>Екран (4:3)</PresentationFormat>
  <Paragraphs>199</Paragraphs>
  <Slides>27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ЗЕЛЕНЬ</vt:lpstr>
      <vt:lpstr>ХИМИЧЕСКАЯ СВЯЗЬ</vt:lpstr>
      <vt:lpstr>Презентація PowerPoint</vt:lpstr>
      <vt:lpstr>Презентація PowerPoint</vt:lpstr>
      <vt:lpstr>Ковалентная связь</vt:lpstr>
      <vt:lpstr>Механизмы образования ковалентной связи</vt:lpstr>
      <vt:lpstr>Презентація PowerPoint</vt:lpstr>
      <vt:lpstr>Механизмы образования ковалентной связи</vt:lpstr>
      <vt:lpstr>Презентація PowerPoint</vt:lpstr>
      <vt:lpstr>Механизмы разрыва ковалентной связи</vt:lpstr>
      <vt:lpstr>Виды ковалентной связи</vt:lpstr>
      <vt:lpstr>Виды ковалентной связи</vt:lpstr>
      <vt:lpstr>Виды ковалентной связи</vt:lpstr>
      <vt:lpstr>Виды ковалентной связи</vt:lpstr>
      <vt:lpstr>Виды ковалентной связи</vt:lpstr>
      <vt:lpstr>Параметры ковалентной связи</vt:lpstr>
      <vt:lpstr> Параметры ковалентной связи</vt:lpstr>
      <vt:lpstr>Свойства ковалентной связи</vt:lpstr>
      <vt:lpstr>Презентація PowerPoint</vt:lpstr>
      <vt:lpstr>Презентація PowerPoint</vt:lpstr>
      <vt:lpstr>Ионная химическая связь</vt:lpstr>
      <vt:lpstr>Образование ионной химической связи</vt:lpstr>
      <vt:lpstr>Образование ионной химической связи</vt:lpstr>
      <vt:lpstr>Презентація PowerPoint</vt:lpstr>
      <vt:lpstr>Металлическая связь</vt:lpstr>
      <vt:lpstr>Металлическая связь</vt:lpstr>
      <vt:lpstr>Презентація PowerPoint</vt:lpstr>
      <vt:lpstr>Водородная связь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Химическая связь</dc:title>
  <dc:creator>Marina</dc:creator>
  <cp:lastModifiedBy>LEGION</cp:lastModifiedBy>
  <cp:revision>39</cp:revision>
  <dcterms:created xsi:type="dcterms:W3CDTF">2013-11-26T15:19:33Z</dcterms:created>
  <dcterms:modified xsi:type="dcterms:W3CDTF">2015-05-01T12:06:32Z</dcterms:modified>
</cp:coreProperties>
</file>