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59" r:id="rId6"/>
    <p:sldId id="278" r:id="rId7"/>
    <p:sldId id="263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9" r:id="rId21"/>
    <p:sldId id="261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1508" autoAdjust="0"/>
  </p:normalViewPr>
  <p:slideViewPr>
    <p:cSldViewPr>
      <p:cViewPr varScale="1">
        <p:scale>
          <a:sx n="57" d="100"/>
          <a:sy n="57" d="100"/>
        </p:scale>
        <p:origin x="-7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91569-B47E-4F75-8907-7B2A7EEEB61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8B777-78DA-496E-B9D5-71C3B0051814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1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 веществ.</a:t>
            </a:r>
            <a:b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Причины многообразия веществ.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  модификации кислорода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кислород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бесцветный газ;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имеет запаха;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плохо растворим в воде;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-182,9 С.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озон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(«пахнущий»)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газ бледно-фиолетового цвета;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имеет резкий запах;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растворяется в 10 раз лучше, чем кислород;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-111,9 С;</a:t>
            </a:r>
          </a:p>
          <a:p>
            <a:pPr algn="ctr"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бактерициден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89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  модификации углерода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Графит</a:t>
            </a:r>
          </a:p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Алмаз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826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  модификации углерода</a:t>
            </a:r>
            <a:endParaRPr lang="ru-RU" sz="1200" dirty="0" smtClean="0">
              <a:solidFill>
                <a:srgbClr val="C0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68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  модификации фосфора</a:t>
            </a:r>
          </a:p>
          <a:p>
            <a:pPr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красный фосфор)</a:t>
            </a:r>
          </a:p>
          <a:p>
            <a:pPr eaLnBrk="1" hangingPunct="1">
              <a:buNone/>
            </a:pPr>
            <a:r>
              <a:rPr lang="ru-RU" dirty="0" smtClean="0"/>
              <a:t>         </a:t>
            </a:r>
          </a:p>
          <a:p>
            <a:pPr eaLnBrk="1" hangingPunct="1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(белый фосфор)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81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Comic Sans MS" pitchFamily="66" charset="0"/>
                <a:cs typeface="Times New Roman" pitchFamily="18" charset="0"/>
              </a:rPr>
              <a:t>С</a:t>
            </a:r>
            <a:r>
              <a:rPr lang="ru-RU" sz="1200" b="1" baseline="-25000" dirty="0" smtClean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ru-RU" sz="1200" b="1" dirty="0" smtClean="0">
                <a:latin typeface="Comic Sans MS" pitchFamily="66" charset="0"/>
                <a:cs typeface="Times New Roman" pitchFamily="18" charset="0"/>
              </a:rPr>
              <a:t>Н</a:t>
            </a:r>
            <a:r>
              <a:rPr lang="ru-RU" sz="1200" b="1" baseline="-25000" dirty="0" smtClean="0">
                <a:latin typeface="Comic Sans MS" pitchFamily="66" charset="0"/>
                <a:cs typeface="Times New Roman" pitchFamily="18" charset="0"/>
              </a:rPr>
              <a:t>8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Перед вами картина неизвестного художника.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Приобрести её сможет тот, кто предложит больше всего изомеров.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Стартовая цена – 2 изомера.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71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явление существования 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изомеров, имеющих одинаковый качественный и 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количественный состав, но разное строение и свойства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Изомеры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вещества, имеющие одинаковый состав, 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разное строение и свойства.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719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изображают данные формулы веществ?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40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вещества, имеющие одинаковый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качественный состав, сходное строение и свойства,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 отличающиеся на одну или несколько групп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 СН</a:t>
            </a:r>
            <a:r>
              <a:rPr lang="ru-RU" sz="1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) в молекуле.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явление существования гомологов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7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94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многообразия веществ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055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рассмотреть состав, строение  веществ и выявить причины их многообразия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641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891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800" kern="12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Вещества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(по строению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468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Закон постоянства состава веществ</a:t>
            </a:r>
          </a:p>
          <a:p>
            <a:pPr algn="just">
              <a:buFont typeface="Arial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Жозеф Луи Пруст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(1754 – 1826) – французский химик – аналитик.</a:t>
            </a:r>
          </a:p>
          <a:p>
            <a:pPr algn="just">
              <a:buFont typeface="Arial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Исследование состава различных веществ, выполненное им в 1799-1803 годах, послужило основой открытия  закона постоянства состава для веществ молекулярного строения.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Каждое химически чистое вещество независимо от местонахождения  и способа получения  имеет постоянный состав и свойства</a:t>
            </a:r>
            <a:r>
              <a:rPr lang="ru-RU" sz="1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20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Что показывает молекулярная  формула СН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Вещество сложное, состоит из двух химических элементов(С,Н).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Каждая молекула содержит 1 атом С, 4 атома Н.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Вещество молекулярного строения, КПС.</a:t>
            </a:r>
          </a:p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2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ω(С)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(Н)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(С):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m(H)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=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771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233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XX века в Петербурге на складе военного оборудования произошла скандальная история: во время ревизии к ужасу интенданта выяснилось, что оловянные пуговицы для солдатских мундиров исчезли, а ящики, в которых они хранились, доверху заполнены серым порошком. И хотя на складе был лютый холод, горе-интенданту стало жарко. Еще бы: его, конечно, заподозрят в краже, а это ничего, кроме каторжных работ, не сулит. Спасло бедолагу заключение химической лаборатории, куда ревизоры направили содержимое ящиков: «Присланное вами для анализа вещество, несомненно, олово. Очевидно, в данном случае имело место явление, известное в химии под названием «оловянная чума».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64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«Оловянная чума»                           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60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Аллотропия 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атомов одного  химического элемента образовывать  несколько  простых веществ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  модификации 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простые вещества, образованные атомами  одного и того же химического элемента.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8B777-78DA-496E-B9D5-71C3B005181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75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35D82B-A291-4934-8E63-1AC27CD3DD48}" type="datetime1">
              <a:rPr lang="ru-RU" smtClean="0"/>
              <a:t>01.05.2015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51FE0D-0D46-4257-941E-2038F8168E09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F61E75-9E10-4805-A7DF-4F442F0E73D0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2C6F46-5996-409C-8AAF-4EF9B8665146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079255-2367-4803-9C52-1758C186D0DC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1E96C7-983C-44BB-AC1B-7411E8304A6C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DF8878-A5C1-4782-B3C2-CB55717218B1}" type="datetime1">
              <a:rPr lang="ru-RU" smtClean="0"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960D89-3976-4A60-A855-F956C61E7599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C7B5A-737F-403C-9EEB-3C1538626608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D4672-E46C-4392-B0F9-FB0894CEB1A3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E47B2-43BE-4EF3-B102-37800028E523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745324F-1E9A-4529-BFD5-E87984669D3C}" type="datetime1">
              <a:rPr lang="ru-RU" smtClean="0"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9B14F02-650C-4288-A896-D329B641CC5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081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0043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 веществ.</a:t>
            </a:r>
            <a:b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Причины многообразия веществ.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1538" y="0"/>
            <a:ext cx="749808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кислорода</a:t>
            </a:r>
          </a:p>
        </p:txBody>
      </p:sp>
      <p:pic>
        <p:nvPicPr>
          <p:cNvPr id="21507" name="Picture 14" descr="o2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1071546"/>
            <a:ext cx="2095790" cy="1714512"/>
          </a:xfrm>
          <a:noFill/>
        </p:spPr>
      </p:pic>
      <p:pic>
        <p:nvPicPr>
          <p:cNvPr id="21508" name="Picture 16" descr="o3_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215074" y="1000108"/>
            <a:ext cx="2024485" cy="1656035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928934"/>
            <a:ext cx="342902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кислород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 газ;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имеет запаха;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плохо растворим в воде;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-182,9 С.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714620"/>
            <a:ext cx="40719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озон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(«пахнущий»)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газ бледно-фиолетового цвета;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резкий запах;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растворяется в 10 раз лучше, чем кислород;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температура кипения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-111,9 С;</a:t>
            </a:r>
          </a:p>
          <a:p>
            <a:pPr algn="ctr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бактерициден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0"/>
            <a:ext cx="749808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1357298"/>
            <a:ext cx="4037013" cy="4525963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Графит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357298"/>
            <a:ext cx="4037012" cy="4525963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Алмаз</a:t>
            </a:r>
          </a:p>
        </p:txBody>
      </p:sp>
      <p:pic>
        <p:nvPicPr>
          <p:cNvPr id="24581" name="Picture 6" descr="Кристаллическая решётка алмаз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29454" y="1500174"/>
            <a:ext cx="2000232" cy="1948022"/>
          </a:xfrm>
          <a:noFill/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24582" name="Picture 7" descr="Алмаз с диск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86314" y="2143116"/>
            <a:ext cx="2003479" cy="1501775"/>
          </a:xfrm>
          <a:noFill/>
        </p:spPr>
      </p:pic>
      <p:pic>
        <p:nvPicPr>
          <p:cNvPr id="24583" name="Picture 6" descr="кристаллическая решётка графи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1643050"/>
            <a:ext cx="1865797" cy="165099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Picture 2" descr="https://encrypted-tbn0.gstatic.com/images?q=tbn:ANd9GcRAFJFdeIIFf1S6hSeXYrbmSM8H5HaS0f6dGqT1OINsRKjdl4uuFcLqa46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2000240"/>
            <a:ext cx="1942305" cy="150280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3643314"/>
            <a:ext cx="392909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серый  цвет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Слабый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металлический блеск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Электропроводен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Оставляет след на бумаге.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392906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Бесцветный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Режет стекло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Преломляет свет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Диэлектрик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320"/>
            <a:ext cx="8005026" cy="725788"/>
          </a:xfrm>
        </p:spPr>
        <p:txBody>
          <a:bodyPr>
            <a:norm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углерода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Picture 3" descr="C:\Documents and Settings\Admin\Рабочий стол\220px-Buckminsterfullerene_animat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85860"/>
            <a:ext cx="2000264" cy="207870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4" name="Picture 3" descr="C:\Documents and Settings\Admin\Рабочий стол\6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142984"/>
            <a:ext cx="1785950" cy="325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071546"/>
            <a:ext cx="2857488" cy="2202647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00364" y="3429000"/>
            <a:ext cx="1791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Фуллерен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4357694"/>
            <a:ext cx="1459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Карбин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86512" y="3286124"/>
            <a:ext cx="1385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Графен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811012"/>
            <a:ext cx="4000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Твёрже и прочнее алмаза,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но растягивается на четверть своей длины, точно резина.  Графен не пропускает газы и жидкости, проводит тепло и электричество лучше, чем медь</a:t>
            </a:r>
            <a:r>
              <a:rPr lang="ru-RU" dirty="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4857760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Мелкокристаллический порошок чёрного цвета (плотность 1,9-2 г/см³), полупроводник.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://ximijakatja.ucoz.ru/19/ob3_copy.jpg"/>
          <p:cNvPicPr>
            <a:picLocks noChangeAspect="1" noChangeArrowheads="1"/>
          </p:cNvPicPr>
          <p:nvPr/>
        </p:nvPicPr>
        <p:blipFill>
          <a:blip r:embed="rId2" cstate="print"/>
          <a:srcRect t="30611" r="1076"/>
          <a:stretch>
            <a:fillRect/>
          </a:stretch>
        </p:blipFill>
        <p:spPr bwMode="auto">
          <a:xfrm>
            <a:off x="1214438" y="285750"/>
            <a:ext cx="6572250" cy="35004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714375" y="4071938"/>
            <a:ext cx="25717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Ромбическая сера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 октаэдров со срезанными углами.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Светло – жёлтый порошок.</a:t>
            </a: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 rot="10800000" flipV="1">
            <a:off x="3571868" y="4143380"/>
            <a:ext cx="22860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Моноклинная сера - в виде игольчатых кристаллов жёлтого цвета. 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6000750" y="4071938"/>
            <a:ext cx="28575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Пластическая     сера- 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резинообразная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масса тёмно –жёлтого цвета.  Можно получить в виде нитей.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74320"/>
            <a:ext cx="8147902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модификации фосфора</a:t>
            </a: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714488"/>
            <a:ext cx="4429156" cy="4197361"/>
          </a:xfrm>
        </p:spPr>
        <p:txBody>
          <a:bodyPr/>
          <a:lstStyle/>
          <a:p>
            <a:pPr eaLnBrk="1" hangingPunct="1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красный фосфор)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286380" y="1357298"/>
            <a:ext cx="4643470" cy="4297374"/>
          </a:xfrm>
        </p:spPr>
        <p:txBody>
          <a:bodyPr/>
          <a:lstStyle/>
          <a:p>
            <a:pPr eaLnBrk="1" hangingPunct="1">
              <a:buNone/>
            </a:pPr>
            <a:r>
              <a:rPr lang="ru-RU" dirty="0" smtClean="0"/>
              <a:t>         </a:t>
            </a:r>
          </a:p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(белый фосфор)</a:t>
            </a:r>
          </a:p>
        </p:txBody>
      </p:sp>
      <p:pic>
        <p:nvPicPr>
          <p:cNvPr id="23557" name="Picture 9" descr="Красный фосф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2643182"/>
            <a:ext cx="2012001" cy="1785949"/>
          </a:xfrm>
          <a:noFill/>
        </p:spPr>
      </p:pic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000628" y="1785926"/>
            <a:ext cx="91403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encrypted-tbn0.gstatic.com/images?q=tbn:ANd9GcRnGf6dTfzl3vzNAu8JiwkX-EoLk5GWJLrvpl1YjHV7brkn7tepTbnYpOv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 l="43882" t="47500"/>
          <a:stretch>
            <a:fillRect/>
          </a:stretch>
        </p:blipFill>
        <p:spPr bwMode="auto">
          <a:xfrm>
            <a:off x="5643570" y="2786058"/>
            <a:ext cx="2143108" cy="15001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4572008"/>
            <a:ext cx="361098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Без запаха,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светится в темноте,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ядовит 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4714884"/>
            <a:ext cx="3919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Имеет чесночный запах,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светится в темноте,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ядовит!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26" y="1071546"/>
            <a:ext cx="3571900" cy="25717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1643050"/>
            <a:ext cx="3929090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С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ru-RU" sz="9600" b="1" dirty="0" smtClean="0">
                <a:latin typeface="Comic Sans MS" pitchFamily="66" charset="0"/>
                <a:cs typeface="Times New Roman" pitchFamily="18" charset="0"/>
              </a:rPr>
              <a:t>Н</a:t>
            </a:r>
            <a:r>
              <a:rPr lang="ru-RU" sz="9600" b="1" baseline="-25000" dirty="0" smtClean="0">
                <a:latin typeface="Comic Sans MS" pitchFamily="66" charset="0"/>
                <a:cs typeface="Times New Roman" pitchFamily="18" charset="0"/>
              </a:rPr>
              <a:t>8</a:t>
            </a:r>
            <a:endParaRPr lang="ru-RU" sz="9600" b="1" baseline="-250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8286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вами картина неизвестного художника.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Приобрести её сможет тот, кто предложит больше всего изомеров.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Стартовая цена – 2 изомера.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57166"/>
            <a:ext cx="8358214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СН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  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С – 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		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	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		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Бутен-1</a:t>
            </a:r>
            <a:r>
              <a:rPr lang="ru-RU" sz="2800" b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		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i="1" dirty="0" smtClean="0">
              <a:solidFill>
                <a:srgbClr val="CC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2-метилпропен-1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(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метилпропен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822297" y="964389"/>
            <a:ext cx="5000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285984" y="2786058"/>
            <a:ext cx="178595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Бутен-2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2214554"/>
            <a:ext cx="48013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СН = СН–СН</a:t>
            </a:r>
            <a:r>
              <a:rPr lang="en-US" sz="32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>
            <a:off x="1500166" y="250030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1286646" y="33567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821901" y="332184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857224" y="4429132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4" y="4500570"/>
            <a:ext cx="1088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= С</a:t>
            </a:r>
            <a:endParaRPr lang="ru-RU" sz="2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16200000" flipV="1">
            <a:off x="821505" y="432197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821505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714480" y="4214818"/>
            <a:ext cx="357190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1821637" y="4893479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857620" y="4429132"/>
            <a:ext cx="357190" cy="285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3964777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4964909" y="4393413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4964909" y="4964917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2859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1857356" y="5143512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3643306" y="5143512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5143504" y="3929066"/>
            <a:ext cx="84350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500034" y="3857628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/>
          </a:p>
        </p:txBody>
      </p:sp>
      <p:sp>
        <p:nvSpPr>
          <p:cNvPr id="53" name="TextBox 52"/>
          <p:cNvSpPr txBox="1"/>
          <p:nvPr/>
        </p:nvSpPr>
        <p:spPr>
          <a:xfrm>
            <a:off x="1857356" y="3857628"/>
            <a:ext cx="9286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643306" y="400050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</p:txBody>
      </p:sp>
      <p:sp>
        <p:nvSpPr>
          <p:cNvPr id="55" name="TextBox 54"/>
          <p:cNvSpPr txBox="1"/>
          <p:nvPr/>
        </p:nvSpPr>
        <p:spPr>
          <a:xfrm>
            <a:off x="5072066" y="5143512"/>
            <a:ext cx="46358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357158" y="5857892"/>
            <a:ext cx="2216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500430" y="5857892"/>
            <a:ext cx="2496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Транс – бутен - 2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32863" y="2500306"/>
            <a:ext cx="2711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7072330" y="3214686"/>
            <a:ext cx="35719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>
            <a:off x="6893735" y="2964653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215206" y="278605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>
            <a:off x="7358082" y="3000372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86578" y="3500438"/>
            <a:ext cx="1888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Циклобутан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237435" y="4286256"/>
            <a:ext cx="2906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 СН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метилциклопропан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6929454" y="4572008"/>
            <a:ext cx="2857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H="1">
            <a:off x="6822297" y="4679165"/>
            <a:ext cx="285752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7143768" y="4643446"/>
            <a:ext cx="214314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7715272" y="4500570"/>
            <a:ext cx="2143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9948" y="1071546"/>
            <a:ext cx="87140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явление существования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изомеров, имеющих одинаковый качественный и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количественный состав, но разное строение и свойства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357562"/>
            <a:ext cx="82752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Изомеры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вещества, имеющие одинаковый состав, 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разное строение и свойства.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50509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изображают данные формулы веществ?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857364"/>
            <a:ext cx="9637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4810" y="1857364"/>
            <a:ext cx="14366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Метан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Пропан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3571876"/>
            <a:ext cx="19399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НСООН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3500438"/>
            <a:ext cx="36468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Муравьиная кислота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Уксусная кислота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85852" y="5214950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5214950"/>
            <a:ext cx="2100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Метиламин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Этиламин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929066"/>
            <a:ext cx="7601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явление существования гомологов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214422"/>
            <a:ext cx="805528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Гомологи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вещества, имеющие одинаковый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качественный состав, сходное строение и свойства,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отличающиеся на одну или несколько групп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 СН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) в молекуле.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320"/>
            <a:ext cx="7933588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1785926"/>
            <a:ext cx="4572032" cy="466344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рассмотреть состав, строение  веществ и выявить причины их многообразия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6" name="AutoShape 12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8" name="AutoShape 14" descr="data:image/jpeg;base64,/9j/4AAQSkZJRgABAQAAAQABAAD/2wCEAAkGBwgHBgkIBwgKCgkLDRYPDQwMDRsUFRAWIB0iIiAdHx8kKDQsJCYxJx8fLT0tMTU3Ojo6Iys/RD84QzQ5OjcBCgoKDQwNGg8PGjclHyU3Nzc3Nzc3Nzc3Nzc3Nzc3Nzc3Nzc3Nzc3Nzc3Nzc3Nzc3Nzc3Nzc3Nzc3Nzc3Nzc3N//AABEIAH4AqAMBEQACEQEDEQH/xAAcAAACAgMBAQAAAAAAAAAAAAAABQQGAQIHAwj/xAA6EAACAQMCBQIEBAQEBwEAAAABAgMABBEFEgYTITFBUWEHInGBFDJCkSOhsdEVUmLBM0NTcuHw8ST/xAAbAQABBQEBAAAAAAAAAAAAAAAAAQIDBAUGB//EAC0RAAICAgEDAwMEAgMBAAAAAAABAgMEESEFEjETQVEGImEUMnGBI5EVscHh/9oADAMBAAIRAxEAPwDnddEYRkDJAFTU0TulqKHRg5Pg91tSf1YPsK0v+K45lyTej8gLU7iC3T6ULpXzIPR+WYktmQZHUe1V7unTrW48oZKpo8KzyIKAPW3glnkCRLk/yFQX5NWPHusei7hYGRmT7KY7/wChj/gcxXPNTd6YNZi61Xv9r0dE/pHI7d+ot/3/ANgmiTMDulQH2yaJdaq3xFiQ+kclx3KxJ/2Q7uxntMc1flJwGHUVfxs2rJ/Z5MXqHScnBf8AlXHyvBGq2ZZigQKACgApRT2treS6lEUIyx8+lR2WRrjtj4Qc3pFn07haBkDXUjyMfCnaBWbPNm39pfhiRS+4ZtwdpsqYTmxn1D5/rTVmWJ7Y54tb8FZ1zh260kczpNb5/wCIo6r/ANw/3q9Tkxs48Mp248q+fYS1ZK4UAbW7fxM1vdPioxLsI6iNbHlNcRrOxWMn5mHir9u+19vkevJveLBHfypbyb4Q2Fc+RTapTdaclyD8kjUY7OPl/g5TICmXz4NR0uyW+9A9ewiuVCynA6HrWJm1Ku568Mp2LUjzHeqZGOtHARO3U1x+fdKy5vfB6n0HHhj4sUly+X/ZYdPW3eYLcuUjx+YVTilvk1r3OMdwW2ecIia42uxEe7q3tSJLY6fcobXkNSgt3eWGJ98JHQn+tS12OqxTi/BVsoWTQ67l5KVImx2X/KxFdrXLugpfJ5HdX6dkoP2bX+jSnkQUCBQAUC6LPoUCwovyjefzGsTItdk9+xr0V9kC1WhGBUBMWPSNMkv43aMgbRQBEvLdGWS3mAZTlWBHQ0qbT2I0mtM5LrdgdN1Oa2/QDuQ/6T2/t9q26LPUr7jIuh2TaINTER5AmNz6VrY1vCaL9bUo8EyKYEd614WKS5F0Z5w5h60eou7QaPTmjHen8ARpW3uT4rm861WXNrwina05cHnVQjGFnPywCD2ABrks/HdVr34Z6P0XNV2NHT5itMcw3SMo61nNHSQujJbMRXSszAt1zRrQkLYt62bT3aQxNIxHQdPepaKZXWKESLMzK8WmVs34KuzF2Zm7kk121ce2KR49bY7LJTfu2zWnEYUCBQKbJ1dQe2RTZ/sY+H7kWaxk2vg1z5tD60m6DrQA907VZ7RWWGTaG74oAxJcFyWY5JoA5/xuytqsZB+bk9f3NamDv03szszXeivVfKRqyhu9OjNwe0PhNxfBqIyPyk1ZWY17Fj9R+D0NtMIhcbHETMUEm07SwGSM+uKFnfdz5F9Z620agEdzTbMuc1pEU7u5aM1VIQoA2VipyDio7aoWrUkT0ZNuPPvremen4lwMjAx5qh/xVG98mwvqLM1pa2TL+11LTDGNQtJbcygtHzV27h7fv2qOPT8W1/Y/A9dezal9yRAeR5PztmtCjGqoX2IycvPvypbtls1qwUzFIIFABQKFAIdWk3NiVx+YdDWFfW67NGxTNTh+Rra3WMCoiUZxXYx3oA9JL5UQlmAAGcn0oXLEbSWyi6reG+vpJ/0k4X6Ctyiv069Mybp989kOpiAKBQoAcXeqC54ZstPklZpra5dlUjosZVQMffNVo1dt7n8omdm61EUVaITFIAUCBQKZAyehA+tI/AqLBxVfafcxWMGlXlxcQwBy34iEq5dsFnZiTuLEe2AAKqY1c4uTmtbLF0otJRZXquFYKBAoAZaDoeocQXos9Lg5kmMszHCoPVj4qOy2Na3IlhXKb0i8R/CDUMxJJq9mJWwXRY2O0eevTP7Cqbz17Is/o38jWX4NW4g/ga1MJsdN8A25+xzUaz5b8Ejw1ryc41zR9R4X1RrK/jVXxuVlyUlX1B/9xVv/AB5MOCv99Ejziv4yBu3Ifp0qjPCsj+3ktQyq3+49/wDFEjHSQt9BSRxLd+Bzya14Z4pcjU7yO2uLk2tu5wzhCx9hjyScD71ajR6Ee/zIrTvdr7fCI+s2H+F6pc2JlEvIfbvAxnz2qzTZ6lal8layHZJoh1KRhQLowenelDRgMpOAwP3pOBdM2oECgNGKBAoAKBTNAGKBAPbPijYuiw6bwRxNqVuLmz0iZoWGVaRkj3fQMQaryyaovlk8aJyW0jpfAtoeEdFlfVbVoJ9rSyqwGWPYDI6HwKzcmz1J7Xg0KIdkefI/4c1N7u5aa5I5kvX2HoBVcmLT4oAScT8MaVxJbpDqkDOUJ5To5VkJHg/3zT67Z1vcSOyuM/Jwjjbha44U1QW8jma2lBaCfGNwHcEeo6fvWxj3q2O/czbqnWyu1OQEixu3sblbiOOGQrkGOaMOjAjBBBpk4d8WmOhLtezbUb6bUbyS6udvMcAYRdqqAAAAPQAAUV1quKivAs5uT2yOiGRgq9zTbro0wc5exLiY08m6NUPLLDZ6bbogLoHYjqW61y1/Ur7J8PS/B6Vh/T2FjwXdDufyy18JaPYmaSZ7SMuCNpK5/YVNj5N04/dJmJ1zCxqLIelBL+C9yaLY39oyXNnDLHgj5kHSrCsmuUzE7It8o5Emm2rfILdTjpgDr+/es39bkd21Jnef8PgKvtdS0J9V038KvOhJMR6MD3Wtrp/UPWfp2fu+TkOu9CjiL16P2e6+P/grrZOWCkECgAoAKALZ8ONLg1HXllu0WSG1w21h0LHOM+vYmqmZa4QSXuXMWClLbPoaLHLGO2OlZBpEDXrCDUdMmtbg4Dr8rDqVbwR96AKlZ6TfWO1RKjsv5SPloAeW+tS2yBLuB1I9R3oAlWeotfX8agAKoLY+3/mgCk/HRohommIcc83ZKDzt2HP2yV/lV3A33sp5muxHGa1TOCgAoAkWZAmzWT1faqil42dL9M9v6mTfnRY7WQFRg+K5d+T0iEu6JbuHdQZ05bBQI8AEea0cSW4nH/UFShbFr3LrZaoUt2jwCCKtPwzBj+5HK7G8a0m5qqpJB6GsZSaZ6VZSrYJbIeouHtrgtj5lJNTYjfrwa+Sp1KEP0Vql47WVLxXbHkRigQzigNGKACgCy8B6mlhqjxSttW4QAN6MuSP9/wCVUs2HdDfwW8WfbLXydjsOKYeQEUc1/GD0/eso0hlYXSXbs1y/joOwFABNJEJVZuqK3j0oA2vJbaVdqKCpHUEdKAEtpHqFpcXM2nWklypGF+ZVGPTJI80qSfkRvRyj4iT8Q3WsLLxFZy2wAK26EZjC/wClh0J9a18b01H7GZeQ5uW5FUq0VwoECgDeN9jAioMmhXVuDLuDlyxb1av7GFtdbAMH7Zrlr8O2uWpRPQ8LqlFy3CX9e6H2jah8zlD2xkZ71JjVyhF7Rl9dyYXTh2vekWSLW0jjJkbbgdcmrWm1wYS4a2UaO/2D5j96y3RPekjvq+oVRgpOS1/JF1DUefGYoj8p/MfWtnpvTpRkrbP9HLdf69C+v9NQ+H5f/hc/hzwjpOo6bPrXEB3W0eSkZfaoA6Fmx7g9KuZeU4S7Y8HOYmL6uuN7Fd7a6ZcX881lYpBbM38KM5OF8d/NYFvUMib4keh4fQMOitKyCcvfZEutHt5I8Rpyn/SVHT7ipcfql1T3N7RBnfT2HkRfpR7Zfj/0rs0bxStHIMMpwa6euyNkVOPhnnWRjzx7ZVWLTQ74O4Zn4n1MW0b8mBMGabGdo9B70y+9VR/IlNLsf4Om6rwDw9oWnxTW0Ez3PNVVmkmYn36Dp29qy55Nk00zRhRCD2h1o/DUEtusjpylI6bO5qAmJk+iT2ybrWXnBf0EYagBHdamEXaxIbOMGgCZpPM1B1VWCxn9Xr9KALZawrBCIlxhT0xQBD1/RrTXNKn0+9QNHMuAcdUPhh6EGnQm4S7ojJRUlpnzBNE8E0kMuOZG5RseoODW/F7RjNaejSlGhQAUChRoNmyBi45e7eSANvcn2psta5HJvfA74l0abRksFnupZpZ4WaVWztjdXKlR64x3qri2xtcnFLgnvrlBLbEVXNFbbMjvmgNj6y1y6GixaSrbbdJNz4P5xnIB++TXPdWi4zS+Udl9Mwg1Kx+UT4JAwBBrCO8T7kMLm+/ERRJy1TljGR5p8p7RBXR2Sb35KrxAFF4pB7p1ro+ituhr8nA/VcIxzIyXujoHwlnjt7EsuNzXDB/rhcfyp2dzYtmTia9M6LxRZz3lhE0IB5MgkdfJAB7fvVMtEzRp1ms02kdBQBPNACIaTaXOuXE08SPt24BHnGc0ANzZ2+MCFFx2KjBFAEN5xp0+yZiYpOqsx8+lAEXX+J9O0TTJb24lB2D5Iwert4Ap9dcrJaQyyagts+apZHmleWVt0kjF3OMZJOTW+lpJGNJ7ezSgaFABQAUAbKzIwZGKspyCD1BofwOT0S7/AFW/1GG3ivrqWdbdWEfMYsRk5OSepPufHSo4VVwbcVrY+VkpeSFUhGFAHrBJsfr2rP6hiu+v7fKNro3UFiXNT/bIf21tqKDJ0+8K4zuW3cjH1xXMTpl8Hf0Z9WuJL/ZtLdiBMzo8fs6kf1pIY9lku2K5LF3Usemt2SktL8oQXlwbmd5GA9vYelddiY/6epV+55f1POedkyu9vb+DofwejCTXNw7/ACmUIEJ6ZABz/MVWz2u5ITEX2tnaQQyjHY1QLogvrabSpjdWalrcnLxj9Hv9KAN4OIElACxkn18UAL9H1U/jpmlfO9z1P1xigC1xyLIoZTkGgCn/ABSuLuDhqV9O3fiIiJSVUEpGOjN9MGpseMZWJS8EVzkobicGvb67vpBJe3EkzDtvbOPt4rZhXGHCRlTnKT5I9PGGKBAoAKBT0hieVwqA9T38VBfkV0wcpMuYeFdl2Kutef8AQ6g0aDZ/FZ2Y+hwK5+zrNrf2LSO4o+k8SEP8rcn/ADo8L7RTEhktmZwP0Hv9quYvV++XbatfkzOpfS8qod+K+78Pz/QqZWRtrqVPoRitmM4zW4vZyNlU65ds1p/kxThhaOD9Ntb7T9Tae3SWVQFjllQtHANjsWbDAqDgDPUVRyrbITj2vgtUxi4vfk9uHOPb7RrZIWi5wRQFcPtbHofWltw42PujwOrynBaa2LeKuKdR4nuY5L4oscQIiiXsue59z0HWpqceNS48kNt8rHz4Fuladc6rfw2Vkm6WU4Gew9SfYVJOarj3MZCDnLSOmWuitwbepp63DTtLGk8jMMDecj5R6fLWNfd6stmrTV6a0dB0O8vLyEYEYjHTcQTUJKNZ4HkTHM6eQR0NACS6t7OCznuLxkhWFsM/5SP796RtRW2PrrnZJQhy2c8bWY4dRna2Z5LV33LuXaw9xUCyYN8mrZ0PLhDuS3/BcOHrjU9SjVrVXSD/AKsvQfb1qwntbRkSi4vUlploNnClpOtx/EEkZEryfqXHUfSlXka/B8tNt3EIcqD0Pt4roFsxJeWa0o0KACgCfpdss0uZRlR49axeqZsqv8cHydb9OdJryZevdyl4RZILXnYhiQFiflA9a53ulJ8vbO+lGFUeFpIFDQylJEIZGwymm+GPTU47TJV1NHczqYYhGCAMA+fWnSe2RVwlXH7nsjatpf8AybpBvIyrZ6irFGRZjTTXgz8vEx+pUuEl/fumU6SNopGjcYZTg12Nc1OCkvDPLL6ZU2yrl5T0a5PrT9J+SPbRilECgQu3wuaOPU7qZsb0RAv0JOf6Cs7Pb7UX8Lyzo3HNp+Js7TVbfqYCI5ceEbz9j/Ws0vjrha4QWoh7EeKAH9AHNvipK4u7CASERsjO0Y7FgQAT9ulUc1vhHVfTdcWrJ65XuVKC2ikspJjOFkQ9IyO9U0lo352SjYoqPkbcN8TjRFkju7hUt+6F+ynyBV3CcpvsRzv1DjwhBZHj2ZH4z+Jhv9Ol03SM7Z1KS3GCvynuFz16jzW7RiNPusOKuyU+InM609lBmKQQKACgBlp0gjCdelct1SD/AFD2ejfTtq/SQS/I+trgqyyI2GByCPFZfKZ1Go2R0zS/nfcbhjuY/nP+9H7mRy1THjwa29wHAIIzQ00ySE1NEl5mc7pGJOMZJpNth2qK48FTvZFku5nU5BbpXa4cHCiEX8HkXVbY25ts4+G2R6smcFABQAx0LU5NJ1GO5Tqh+SRf8yEjP96hvq9SOiaqzsls7PYX0jQmDYLmCVcFfDKRWHrT0a6afKPT8LeaTALvGyAHGWYZHpmgUnrxXHHAWdGdgM4QZJpGxUtvRynXOIrjiHWZLySJkQKI44wM7FBPQ++Sc1m3d1ktnb9MjXiVKG+Xz/J4rKp7Gqz4NpNSXAs125UwrEDkltx+gra6NS3Y7Pjg5D6tyoRojj+7eyGui6i+mNqaWpNkoy0odenXHbOe/tW+761Psb5+Dg/Sn293sL6lIgoAKACgD0ilMZ9qpZmJHIj8NGt03qU8KXjcWTYr7l9d32rDn0u9PWjrqvqLEUduWvxom2UV7rSzLa8lI4gpdppAiknO1cnycHp7Gp6+nV06dzbb+DPzPqO2/wC3HWor3YtivNoBAIpbOk2b4aJafqanzNNMzNqEkiFASM+asYvSo1SUrHt/jwUeo/Utl9bqpWk/f3IVbOjlWFAgUAFAGaBSxaBxbdaVEtvKnPgTonzYdB6A+ntVS7FjY9rhlqrJcFpju9+IH+IwCweJ4raVlEksjglQCDnA+lV3gyS3snWYm/BduF7PTraQNck3D90Zz8g9wP8A7VDleS2tNDq9ih0yeTU9OWBYXy9ygwuT3Lf3pIx50kOlY2vuZz/4g8W8Palp3K021hl1Fiv/AOpFA5ag5PzDvntirNfT3Y/vWkFfVrMV/wCKX9exzN3Z2LMck+a1qqoVR7YrgyL8iy+bsse2yaLyJNDaxjRlnluudNJgAOgUBFz3OCXP3FN7G7VJ+NDe9en2kCpiEKACgAoAKUUKAHvC3EcnD73GyAzpOY2K83Z1TdgHocqdxBHmquRi+vp71rZPVf6afAiA2qB3wMVYjrXBC3thSiBQAUCBQAUAFABQBmgUa6bxHqmmxiK2nBiH5UlXeB9Kr2Y9U+WieF84cINU4j1XVYuTdXJEPmKMbVP18n96WrHrh4Qk75z8iqpyExSgFIAUCBQAUAF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22" name="Picture 18" descr="https://encrypted-tbn1.gstatic.com/images?q=tbn:ANd9GcTgozbIO4h_lfRMeFgWLugVAa_3L7G1julk3fBl1Gf3Dr4MksN-3y4ZC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34260"/>
            <a:ext cx="3202165" cy="179956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928934"/>
            <a:ext cx="5281605" cy="357122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857232"/>
            <a:ext cx="6357982" cy="1143000"/>
          </a:xfrm>
          <a:solidFill>
            <a:srgbClr val="FFBA0D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многообразия веществ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14546" y="2214554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108447" y="2749545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393669" y="2321711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8596" y="3357562"/>
            <a:ext cx="266489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аллотропия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3429000"/>
            <a:ext cx="214808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изомерия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3357562"/>
            <a:ext cx="235474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гомология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14488"/>
            <a:ext cx="84296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содержание конспекта.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задачу: выведите молекулярную формулу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составьте возможные структурные формулы,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если: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(С)=0,52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(О)=0,35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(Н)=0,13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Dн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23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714348" y="2357430"/>
            <a:ext cx="307183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3" name="Прямоугольник 32"/>
          <p:cNvSpPr/>
          <p:nvPr/>
        </p:nvSpPr>
        <p:spPr>
          <a:xfrm>
            <a:off x="2928926" y="857232"/>
            <a:ext cx="2500330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Вещества</a:t>
            </a:r>
          </a:p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(по строению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571604" y="1714488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00694" y="1571612"/>
            <a:ext cx="150019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2285992"/>
            <a:ext cx="385996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молекулярные,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    дальтониды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(имеют постоянный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состав,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полимеров)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4810" y="2285992"/>
            <a:ext cx="47633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немолекулярные,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или      бертоллиды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(имеют переменный состав)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5072066" y="371475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5857884" y="4357694"/>
            <a:ext cx="128588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7572396" y="3643314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43372" y="4143380"/>
            <a:ext cx="1590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атомные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00958" y="4071942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ионные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4929198"/>
            <a:ext cx="2748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металлические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28662" y="4500570"/>
            <a:ext cx="26885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,CH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4572008"/>
            <a:ext cx="1249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P, SiO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6446" y="5357826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Cu, Fe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44735" y="4500570"/>
            <a:ext cx="1999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KOH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000628" y="2285992"/>
            <a:ext cx="3286148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Закон постоянства состава веществ</a:t>
            </a:r>
          </a:p>
        </p:txBody>
      </p:sp>
      <p:pic>
        <p:nvPicPr>
          <p:cNvPr id="15363" name="Picture 22" descr="http://t2.gstatic.com/images?q=tbn:ANd9GcRDVuCGxncFSZGbVBYkC-01nXBHB2lwpKH5HeaxwbcnvOWKGcJ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1571625"/>
            <a:ext cx="1763712" cy="20716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364" name="TextBox 14"/>
          <p:cNvSpPr txBox="1">
            <a:spLocks noChangeArrowheads="1"/>
          </p:cNvSpPr>
          <p:nvPr/>
        </p:nvSpPr>
        <p:spPr bwMode="auto">
          <a:xfrm>
            <a:off x="2643188" y="1500188"/>
            <a:ext cx="58578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Жозеф Луи Пруст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(1754 – 1826) – французский химик – аналитик.</a:t>
            </a:r>
          </a:p>
          <a:p>
            <a:pPr algn="just">
              <a:buFont typeface="Arial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Исследование состава различных веществ, выполненное им в 1799-1803 годах, послужило основой открытия  закона постоянства состава для веществ молекулярного строения.</a:t>
            </a:r>
          </a:p>
        </p:txBody>
      </p:sp>
      <p:sp>
        <p:nvSpPr>
          <p:cNvPr id="15365" name="Прямоугольник 15"/>
          <p:cNvSpPr>
            <a:spLocks noChangeArrowheads="1"/>
          </p:cNvSpPr>
          <p:nvPr/>
        </p:nvSpPr>
        <p:spPr bwMode="auto">
          <a:xfrm>
            <a:off x="357188" y="4572000"/>
            <a:ext cx="8429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Каждое химически чистое вещество независимо от местонахождения  и способа получения  имеет постоянный состав и свойства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2907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показывает молекулярная  формула СН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86808" cy="4800600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сложное, состоит из двух химических элементов(С,Н).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Каждая молекула содержит 1 атом С, 4 атома Н.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Вещество молекулярного строения, КПС.</a:t>
            </a:r>
          </a:p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(Н)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(С):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m(H)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4143380"/>
            <a:ext cx="287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12: 16= 0,75=75%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3571876"/>
            <a:ext cx="1790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12+1•4=16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4643446"/>
            <a:ext cx="2803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1-0,75=0,25=25%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5214950"/>
            <a:ext cx="1572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12:4 =3:1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Каковы же причины многообразия веществ?</a:t>
            </a:r>
            <a:endParaRPr lang="ru-RU" sz="4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prochaj.ru/wp-content/uploads/2010/03/dubilnye-veshest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928934"/>
            <a:ext cx="5281605" cy="357122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allforchildren.ru/rasmet/img/me18-1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2286016" cy="28575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714612" y="307078"/>
            <a:ext cx="621510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XX века в Петербурге на складе военного оборудования произошла скандальная история: во время ревизии к ужасу интенданта выяснилось, что оловянные пуговицы для солдатских мундиров исчезли, а ящики, в которых они хранились, доверху заполнены серым порошком. И хотя на складе был лютый холод, горе-интенданту стало жарко. Еще бы: его, конечно, заподозрят в краже, а это ничего, кроме каторжных работ, не сулит. Спасло бедолагу заключение химической лаборатории, куда ревизоры направили содержимое ящиков: «Присланное вами для анализа вещество, несомненно, олово. Очевидно, в данном случае имело место явление, известное в химии под названием «оловянная чума».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9"/>
          <p:cNvSpPr>
            <a:spLocks noChangeArrowheads="1" noChangeShapeType="1" noTextEdit="1"/>
          </p:cNvSpPr>
          <p:nvPr/>
        </p:nvSpPr>
        <p:spPr bwMode="auto">
          <a:xfrm>
            <a:off x="1071538" y="4857760"/>
            <a:ext cx="841395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000" kern="10" spc="-4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«Оловянная чума»                                                               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t0.gstatic.com/images?q=tbn:ANd9GcT6f5SneUp0ePq6F97IKzqseHUqBNwwfXF8RxZCg9_pEV5bMw70pukv76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42984"/>
            <a:ext cx="2357454" cy="19291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4" descr="http://t3.gstatic.com/images?q=tbn:ANd9GcT2Ixye0wPRHXlB3Nr-a9iv9IaiNevuSVb-A6FRiHKlDAZG8L5jIsqCxksS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542242"/>
            <a:ext cx="2520037" cy="2030030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ANd9GcQBn2BvC3oGmaRAp-fIYb4RSRYAyHYQXAuBS3d5p2y3h8fKqjXF9pIG3H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142984"/>
            <a:ext cx="2514611" cy="1828808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Se7kODJNu28dT6P4LLN1HL3bReiksWYslXDPxxq073xEOwFxZD_x-lA7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4500570"/>
            <a:ext cx="2571768" cy="20771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cxnSp>
        <p:nvCxnSpPr>
          <p:cNvPr id="13" name="Прямая со стрелкой 12"/>
          <p:cNvCxnSpPr/>
          <p:nvPr/>
        </p:nvCxnSpPr>
        <p:spPr>
          <a:xfrm>
            <a:off x="3357554" y="2643182"/>
            <a:ext cx="285752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0800000" flipV="1">
            <a:off x="285720" y="3214686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Белое олово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 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&gt;13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57786" y="3214686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Серое олово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 при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&lt;13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171448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-33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скорость максимальна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500042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Аллотропия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атомов одного  химического элемента образовывать  несколько  простых веществ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5" y="3214686"/>
            <a:ext cx="8072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Аллотропные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модификации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простые вещества, образованные атомами  одного и того же химического элемента.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1272</Words>
  <Application>Microsoft Office PowerPoint</Application>
  <PresentationFormat>Екран (4:3)</PresentationFormat>
  <Paragraphs>274</Paragraphs>
  <Slides>22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3" baseType="lpstr">
      <vt:lpstr>Солнцестояние</vt:lpstr>
      <vt:lpstr>Состав веществ. Причины многообразия веществ.</vt:lpstr>
      <vt:lpstr>               Цель урока:</vt:lpstr>
      <vt:lpstr>Презентація PowerPoint</vt:lpstr>
      <vt:lpstr>Закон постоянства состава веществ</vt:lpstr>
      <vt:lpstr>   Что показывает молекулярная  формула СН4?</vt:lpstr>
      <vt:lpstr>Каковы же причины многообразия веществ?</vt:lpstr>
      <vt:lpstr>Презентація PowerPoint</vt:lpstr>
      <vt:lpstr>«Оловянная чума»                                                                                  </vt:lpstr>
      <vt:lpstr>Презентація PowerPoint</vt:lpstr>
      <vt:lpstr>Аллотропные  модификации кислорода</vt:lpstr>
      <vt:lpstr>Аллотропные  модификации углерода</vt:lpstr>
      <vt:lpstr>Аллотропные  модификации углерода</vt:lpstr>
      <vt:lpstr>Презентація PowerPoint</vt:lpstr>
      <vt:lpstr>Аллотропные  модификации фосфора</vt:lpstr>
      <vt:lpstr>С4Н8</vt:lpstr>
      <vt:lpstr>Презентація PowerPoint</vt:lpstr>
      <vt:lpstr>Презентація PowerPoint</vt:lpstr>
      <vt:lpstr>Что изображают данные формулы веществ?</vt:lpstr>
      <vt:lpstr>Презентація PowerPoint</vt:lpstr>
      <vt:lpstr>Каковы же причины многообразия веществ?</vt:lpstr>
      <vt:lpstr>Причины  многообразия веществ</vt:lpstr>
      <vt:lpstr>  Домашнее задание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веществ</dc:title>
  <dc:creator>Татьяна Дмитриевна</dc:creator>
  <cp:lastModifiedBy>LEGION</cp:lastModifiedBy>
  <cp:revision>25</cp:revision>
  <dcterms:created xsi:type="dcterms:W3CDTF">2013-11-08T12:49:57Z</dcterms:created>
  <dcterms:modified xsi:type="dcterms:W3CDTF">2015-05-01T12:12:20Z</dcterms:modified>
</cp:coreProperties>
</file>