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8" autoAdjust="0"/>
    <p:restoredTop sz="58817" autoAdjust="0"/>
  </p:normalViewPr>
  <p:slideViewPr>
    <p:cSldViewPr>
      <p:cViewPr varScale="1">
        <p:scale>
          <a:sx n="66" d="100"/>
          <a:sy n="66" d="100"/>
        </p:scale>
        <p:origin x="-5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FCCC8-257F-4159-93A2-285C8125A34B}" type="datetimeFigureOut">
              <a:rPr lang="uk-UA" smtClean="0"/>
              <a:t>06.05.2015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68881-7DD3-4B69-B5C1-10C9BB975A7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8275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 smtClean="0"/>
              <a:t>Голод в мире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54073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Определённую роль в смягчении продовольственного кризиса в развивающихся странах играет продовольственная помощь. В 1987 году страны-доноры предоставили около 12 миллионов тонн зерновых в качестве продовольственной помощи. На долю США приходится свыше 60% такой помощи, стран ЕС (Евросоюз) - 20%, Канады - 10%, Австралии - 5%. Продовольственная помощь странам Африки составляет до 2/5 их общего продовольственного импорта.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7514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/>
              <a:t>Факторы, влияющие на продовольственную ситуацию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перенос центра тяжести продовольственной проблемы в Африку;</a:t>
            </a:r>
          </a:p>
          <a:p>
            <a:r>
              <a:rPr lang="ru-RU" dirty="0" smtClean="0"/>
              <a:t>резкий рост экспорта продовольствия из высокоразвитых стран Запада (раньше было иначе);</a:t>
            </a:r>
          </a:p>
          <a:p>
            <a:r>
              <a:rPr lang="ru-RU" dirty="0" smtClean="0"/>
              <a:t>расширение абсолютных масштабов бедности в развивающихся странах.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0807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/>
              <a:t>Может ли Земля прокормить своих обитателей?</a:t>
            </a:r>
            <a:endParaRPr lang="ru-RU" dirty="0" smtClean="0"/>
          </a:p>
          <a:p>
            <a:r>
              <a:rPr lang="ru-RU" dirty="0" smtClean="0"/>
              <a:t>Задача обеспечения населения планеты продуктами питания имеет давние исторические корни. Дефицит продуктов сопровождал человечество на всём протяжении его истории, которая всегда была историей борьбы за хлеб насущный.</a:t>
            </a:r>
          </a:p>
          <a:p>
            <a:r>
              <a:rPr lang="ru-RU" dirty="0" smtClean="0"/>
              <a:t>Например, ещё в мифах индейцев Центральной Америки упоминается божество голода. В легендах и мифах античной Греции Пандора, открыв врученный ей богами сосуд, выпустила на волю заключенные в нем людские пороки и несчастья, включая голод, расползшийся по Земле.</a:t>
            </a:r>
          </a:p>
          <a:p>
            <a:r>
              <a:rPr lang="ru-RU" dirty="0" smtClean="0"/>
              <a:t>В средние века голод косил миллионы людей, за ним следовали всякого рода эпидемии (голодный тиф и другие). Только в Англии в период с 1005 по 1322 год было зафиксировано 36 голодных эпидемий.</a:t>
            </a:r>
          </a:p>
          <a:p>
            <a:r>
              <a:rPr lang="ru-RU" dirty="0" smtClean="0"/>
              <a:t>Позже, в связи с развитием торговли, транспорта и так далее, эта проблема несколько ослабела, но так и не исчезла.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5614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Современная продовольственная ситуация</a:t>
            </a:r>
          </a:p>
          <a:p>
            <a:r>
              <a:rPr lang="ru-RU" dirty="0" smtClean="0"/>
              <a:t>Современная мировая продовольственная ситуация трагична из-за своей противоречивости. С одной стороны, голод является причиной смерти миллионов людей: только во второй половине 1970-х годов от голодной смерти погибло больше народа, чем за последние 150 лет в результате войн и социальных потрясений. От голода и болезней, с ним связанных, в мире ежегодно погибает в несколько раз больше людей, чем погибло во время взрывов атомных бомб над Хиросимой и Нагасаки в 1945 году. С другой стороны, масштабы мирового производства продуктов питания в целом соответствуют продовольственным потребностям населения мира. По различным оценкам, в мире голодает и недоедает от 0,8 до 1,2 миллиарда человек, подавляющее большинство которых проживает в развивающихся странах.</a:t>
            </a:r>
          </a:p>
          <a:p>
            <a:r>
              <a:rPr lang="ru-RU" dirty="0" smtClean="0"/>
              <a:t>Продовольственная проблема имеет глобальный характер и в силу своей гуманистической значимости, и в силу своей тесной взаимосвязанности со сложной задачей преодоления социально-экономической отсталости бывших колониальных и зависимых государств.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7238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Неудовлетворительное обеспечение продовольствием значительной части населения развивающихся стран является не только тормозом прогресса, но и источником социальной и политической нестабильности в этих государствах.</a:t>
            </a:r>
          </a:p>
          <a:p>
            <a:r>
              <a:rPr lang="ru-RU" dirty="0" smtClean="0"/>
              <a:t>Глобальность проблемы проявляется и с иной стороны. В мире нет государства, в котором производство, распределение и внешняя торговля продовольствием не были бы заботой правительства. В то время как одни страны страдают от голода и недоедания, другие стремятся достичь гармоничного рациона питания; а некоторые вынуждены даже 'бороться' либо с излишками пищевых продуктов, либо с избыточным их потреблением.</a:t>
            </a:r>
          </a:p>
          <a:p>
            <a:r>
              <a:rPr lang="ru-RU" dirty="0" smtClean="0"/>
              <a:t>Ясно одно: подлинного решения мировой продовольственной проблемы невозможно добиться изолированными усилиями отдельных государств.</a:t>
            </a:r>
          </a:p>
          <a:p>
            <a:r>
              <a:rPr lang="ru-RU" dirty="0" smtClean="0"/>
              <a:t>Наконец, к ней нельзя подходить в отрыве от анализа других глобальных проблем человечества - войны и мира, демографической, энергетической и экологической.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826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Голод в Уганде</a:t>
            </a:r>
          </a:p>
          <a:p>
            <a:r>
              <a:rPr lang="ru-RU" sz="1200" dirty="0" smtClean="0"/>
              <a:t>Рука голодного мальчика в ладони европейца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0351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Таким образом, продовольственная проблема является актуальной, многоаспектной проблемой, решение которой выходит за рамки собственно сельского хозяйства. Она имеет свои особенности в государствах с различным общественным строем и отличается особой остротой в группе развивающихся стран, где она обусловлена, прежде всего, наследием колониального прошлого. Всё это усугубляется быстрым ростом населения в освободившихся странах, ухудшением условий торговли с промышленно развитыми капиталистическими державами и рядом других причин. В результате аграрные страны Азии, Африки и Латинской Америки, где  всей рабочей силы сосредоточено именно в сельском хозяйстве, оказались не в состоянии достигнуть самообеспеченности по продовольствию. Хотя в экономически развитых странах подобная задача решается при 10% и менее населения, занятого в сельском хозяйстве. Выше сказанное не означает, что продовольственный вопрос решен в развитых странах. Но там речь идет, прежде всего, о социальной его стороне, о распределении, о глубоком расслоении общества, где часть населения обречена на неполноценное питание при общем достатке продовольственных ресурсов.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3058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Решение продовольственной проблемы связано не только с увеличением производства продуктов питания, но и с разработкой стратегий рационального использования продовольственных ресурсов, в основе которых должно лежать понимание качественных и количественных аспектов потребности человека в питании.</a:t>
            </a:r>
          </a:p>
          <a:p>
            <a:r>
              <a:rPr lang="ru-RU" dirty="0" smtClean="0"/>
              <a:t>Пища в организме человека обеспечивает энергетику происходящих там процессов. В пищевых продуктах выделяют 6 основных групп веществ: вода, белки, жиры, углеводы, витамины и минеральные вещества. Единицей измерения количества этих элементов в продуктах обычно служит грамм веса, а для элементов, обеспечивающих </a:t>
            </a:r>
            <a:r>
              <a:rPr lang="ru-RU" dirty="0" err="1" smtClean="0"/>
              <a:t>энергопотребности</a:t>
            </a:r>
            <a:r>
              <a:rPr lang="ru-RU" dirty="0" smtClean="0"/>
              <a:t>, используют единицы теплотворной способности (калории, килокалории).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699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/>
              <a:t>В странах с недостаточным обеспечением продовольствия первоочерёдной задачей является удовлетворение энергетических потребностей организма. И только в долгосрочной перспективе, когда будет решена задача продовольственного минимума в питании, возникнет вопрос о повышении качества.</a:t>
            </a:r>
          </a:p>
          <a:p>
            <a:r>
              <a:rPr lang="ru-RU" sz="1200" dirty="0" smtClean="0"/>
              <a:t>Наиболее актуальны в настоящее время вопросы, связанные с </a:t>
            </a:r>
            <a:r>
              <a:rPr lang="ru-RU" sz="1200" dirty="0" err="1" smtClean="0"/>
              <a:t>белково</a:t>
            </a:r>
            <a:r>
              <a:rPr lang="ru-RU" sz="1200" dirty="0" smtClean="0"/>
              <a:t>-калорийной недостаточностью. В развивающихся странах она является причиной различных болезней, характеризующихся отставанием физического и умственного развития, снижением сопротивляемости организма инфекционным заболеваниям и прочих. Недостаточное и несбалансированное питание является и причиной высокой смертности, особенно детской. </a:t>
            </a:r>
          </a:p>
          <a:p>
            <a:r>
              <a:rPr lang="ru-RU" sz="1200" dirty="0" smtClean="0"/>
              <a:t>В настоящее время продовольственной проблемой занялись многие межгосударственные официальные и общественные организации и учреждения ООН, в том числе ФАО (Организация по продовольствию и сельскому хозяйству), созданная уже в 1945 году в рамках ООН. К этому делу присоединились и влиятельные банки: Международный банк реконструкции и развития (МБРР), региональные банки развития, специальный фонд ОПЕК (Организация стран-экспортёров нефти), которые финансируют многочисленные проекты подъема сельского хозяйства в развивающихся странах.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2898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Дети, пострадавшие от голода в Африке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68881-7DD3-4B69-B5C1-10C9BB975A72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7213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9A9CF-35B7-4A7A-8D8D-36B15E885D9C}" type="datetime1">
              <a:rPr lang="ru-RU" smtClean="0"/>
              <a:t>06.05.2015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EFE2F-C104-4385-A2F3-D4126EE6878F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2E118-0ABB-42B2-BB2B-7A46FCECB94A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F130-056D-45FD-856E-5A28EBBCA095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0317-3536-47F3-88AF-C7737670BC0F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A007-57CF-47EB-8AD9-B5A2E94BBA91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8261-0F45-4132-A7B5-E971CCAECA2E}" type="datetime1">
              <a:rPr lang="ru-RU" smtClean="0"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701B-4E90-4908-AAB7-84DD4DC3A81E}" type="datetime1">
              <a:rPr lang="ru-RU" smtClean="0"/>
              <a:t>06.05.2015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ECD2-2B8E-4A2E-A418-459FFA26E792}" type="datetime1">
              <a:rPr lang="ru-RU" smtClean="0"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50B1-494F-4155-B1CA-4940800CBCAD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3681B51-036E-4606-8EE0-5CE60156AD5F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02BE3C-250C-48AB-B761-305A59EA521F}" type="datetime1">
              <a:rPr lang="ru-RU" smtClean="0"/>
              <a:t>06.05.2015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0CBBB2D-BDB6-4C6C-B267-1CC362FA16E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8%D0%BB%D0%B8%D0%BF%D0%BF%D0%B8%D0%BD%D1%8B" TargetMode="External"/><Relationship Id="rId3" Type="http://schemas.openxmlformats.org/officeDocument/2006/relationships/hyperlink" Target="http://ru.wikipedia.org/wiki/%D0%9A%D0%B8%D1%82%D0%B0%D0%B9" TargetMode="External"/><Relationship Id="rId7" Type="http://schemas.openxmlformats.org/officeDocument/2006/relationships/hyperlink" Target="http://ru.wikipedia.org/wiki/%D0%9F%D0%B0%D0%BA%D0%B8%D1%81%D1%82%D0%B0%D0%BD" TargetMode="External"/><Relationship Id="rId2" Type="http://schemas.openxmlformats.org/officeDocument/2006/relationships/hyperlink" Target="http://ru.wikipedia.org/wiki/%D0%98%D0%BD%D0%B4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D%D1%84%D0%B8%D0%BE%D0%BF%D0%B8%D1%8F" TargetMode="External"/><Relationship Id="rId5" Type="http://schemas.openxmlformats.org/officeDocument/2006/relationships/hyperlink" Target="http://ru.wikipedia.org/wiki/%D0%94%D0%B5%D0%BC%D0%BE%D0%BA%D1%80%D0%B0%D1%82%D0%B8%D1%87%D0%B5%D1%81%D0%BA%D0%B0%D1%8F_%D1%80%D0%B5%D1%81%D0%BF%D1%83%D0%B1%D0%BB%D0%B8%D0%BA%D0%B0_%D0%9A%D0%BE%D0%BD%D0%B3%D0%BE" TargetMode="External"/><Relationship Id="rId4" Type="http://schemas.openxmlformats.org/officeDocument/2006/relationships/hyperlink" Target="http://ru.wikipedia.org/wiki/%D0%91%D0%B0%D0%BD%D0%B3%D0%BB%D0%B0%D0%B4%D0%B5%D1%88" TargetMode="External"/><Relationship Id="rId9" Type="http://schemas.openxmlformats.org/officeDocument/2006/relationships/hyperlink" Target="http://ru.wikipedia.org/wiki/%D0%91%D1%80%D0%B0%D0%B7%D0%B8%D0%BB%D0%B8%D1%8F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0%B7%D0%B0%D0%BC%D0%B1%D0%B8%D0%BA" TargetMode="External"/><Relationship Id="rId13" Type="http://schemas.openxmlformats.org/officeDocument/2006/relationships/hyperlink" Target="http://ru.wikipedia.org/wiki/%D0%9A%D0%BE%D0%BB%D1%83%D0%BC%D0%B1%D0%B8%D1%8F" TargetMode="External"/><Relationship Id="rId3" Type="http://schemas.openxmlformats.org/officeDocument/2006/relationships/hyperlink" Target="http://ru.wikipedia.org/wiki/%D0%92%D1%8C%D0%B5%D1%82%D0%BD%D0%B0%D0%BC" TargetMode="External"/><Relationship Id="rId7" Type="http://schemas.openxmlformats.org/officeDocument/2006/relationships/hyperlink" Target="http://ru.wikipedia.org/wiki/%D0%9A%D0%B5%D0%BD%D0%B8%D1%8F" TargetMode="External"/><Relationship Id="rId12" Type="http://schemas.openxmlformats.org/officeDocument/2006/relationships/hyperlink" Target="http://ru.wikipedia.org/wiki/%D0%A0%D0%B5%D1%81%D0%BF%D1%83%D0%B1%D0%BB%D0%B8%D0%BA%D0%B0_%D0%9C%D0%B0%D0%B4%D0%B0%D0%B3%D0%B0%D1%81%D0%BA%D0%B0%D1%80" TargetMode="External"/><Relationship Id="rId2" Type="http://schemas.openxmlformats.org/officeDocument/2006/relationships/hyperlink" Target="http://ru.wikipedia.org/wiki/%D0%A2%D0%B0%D0%BD%D0%B7%D0%B0%D0%BD%D0%B8%D1%8F" TargetMode="External"/><Relationship Id="rId16" Type="http://schemas.openxmlformats.org/officeDocument/2006/relationships/hyperlink" Target="http://ru.wikipedia.org/wiki/%D0%97%D0%B0%D0%BC%D0%B1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D%D0%B8%D0%B3%D0%B5%D1%80%D0%B8%D1%8F" TargetMode="External"/><Relationship Id="rId11" Type="http://schemas.openxmlformats.org/officeDocument/2006/relationships/hyperlink" Target="http://ru.wikipedia.org/wiki/%D0%99%D0%B5%D0%BC%D0%B5%D0%BD" TargetMode="External"/><Relationship Id="rId5" Type="http://schemas.openxmlformats.org/officeDocument/2006/relationships/hyperlink" Target="http://ru.wikipedia.org/wiki/%D0%A2%D0%B0%D0%B8%D0%BB%D0%B0%D0%BD%D0%B4" TargetMode="External"/><Relationship Id="rId15" Type="http://schemas.openxmlformats.org/officeDocument/2006/relationships/hyperlink" Target="http://ru.wikipedia.org/wiki/%D0%9C%D0%B5%D0%BA%D1%81%D0%B8%D0%BA%D0%B0" TargetMode="External"/><Relationship Id="rId10" Type="http://schemas.openxmlformats.org/officeDocument/2006/relationships/hyperlink" Target="http://ru.wikipedia.org/wiki/%D0%A1%D0%B5%D0%B2%D0%B5%D1%80%D0%BD%D0%B0%D1%8F_%D0%9A%D0%BE%D1%80%D0%B5%D1%8F" TargetMode="External"/><Relationship Id="rId4" Type="http://schemas.openxmlformats.org/officeDocument/2006/relationships/hyperlink" Target="http://ru.wikipedia.org/wiki/%D0%98%D0%BD%D0%B4%D0%BE%D0%BD%D0%B5%D0%B7%D0%B8%D1%8F" TargetMode="External"/><Relationship Id="rId9" Type="http://schemas.openxmlformats.org/officeDocument/2006/relationships/hyperlink" Target="http://ru.wikipedia.org/wiki/%D0%A1%D1%83%D0%B4%D0%B0%D0%BD" TargetMode="External"/><Relationship Id="rId14" Type="http://schemas.openxmlformats.org/officeDocument/2006/relationships/hyperlink" Target="http://ru.wikipedia.org/wiki/%D0%97%D0%B8%D0%BC%D0%B1%D0%B0%D0%B1%D0%B2%D0%B5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/>
              <a:t>Голод в мире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372986" cy="1253808"/>
          </a:xfrm>
        </p:spPr>
        <p:txBody>
          <a:bodyPr>
            <a:noAutofit/>
          </a:bodyPr>
          <a:lstStyle/>
          <a:p>
            <a:r>
              <a:rPr lang="ru-RU" sz="4000" dirty="0" smtClean="0"/>
              <a:t>Дети, пострадавшие от голода в Африке</a:t>
            </a:r>
            <a:endParaRPr lang="ru-RU" sz="4000" dirty="0"/>
          </a:p>
        </p:txBody>
      </p:sp>
      <p:pic>
        <p:nvPicPr>
          <p:cNvPr id="5" name="Місце для зображення 4" descr="golod-afrika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6981" r="16981"/>
          <a:stretch>
            <a:fillRect/>
          </a:stretch>
        </p:blipFill>
        <p:spPr>
          <a:xfrm>
            <a:off x="571472" y="1019906"/>
            <a:ext cx="4608956" cy="44093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Определённую роль в смягчении продовольственного кризиса в развивающихся странах играет продовольственная помощь. В 1987 году страны-доноры предоставили около 12 миллионов тонн зерновых в качестве продовольственной помощи. На долю США приходится свыше 60% такой помощи, стран ЕС (Евросоюз) - 20%, Канады - 10%, Австралии - 5%. Продовольственная помощь странам Африки составляет до 2/5 их общего продовольственного импорта. 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285728"/>
          <a:ext cx="8572560" cy="6455130"/>
        </p:xfrm>
        <a:graphic>
          <a:graphicData uri="http://schemas.openxmlformats.org/drawingml/2006/table">
            <a:tbl>
              <a:tblPr/>
              <a:tblGrid>
                <a:gridCol w="2833707"/>
                <a:gridCol w="2833707"/>
                <a:gridCol w="2905146"/>
              </a:tblGrid>
              <a:tr h="1112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Страна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голодающих</a:t>
                      </a:r>
                      <a:b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(млн. чел.)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Доля от общей численности</a:t>
                      </a:r>
                      <a:b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населения страны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 tooltip="Индия"/>
                        </a:rPr>
                        <a:t>Индия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209,5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20 %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 tooltip="Китай"/>
                        </a:rPr>
                        <a:t>Китай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153,7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12 %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 tooltip="Бангладеш"/>
                        </a:rPr>
                        <a:t>Бангладеш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44,0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30 %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 tooltip="Демократическая республика Конго"/>
                        </a:rPr>
                        <a:t>Демократическая</a:t>
                      </a:r>
                      <a:b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 tooltip="Демократическая республика Конго"/>
                        </a:rPr>
                      </a:b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 tooltip="Демократическая республика Конго"/>
                        </a:rPr>
                        <a:t>республика Конго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39,0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74 %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 tooltip="Эфиопия"/>
                        </a:rPr>
                        <a:t>Эфиопия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32,7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46 %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 tooltip="Пакистан"/>
                        </a:rPr>
                        <a:t>Пакистан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37,5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24 %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 tooltip="Филиппины"/>
                        </a:rPr>
                        <a:t>Филиппины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14,6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18 %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 tooltip="Бразилия"/>
                        </a:rPr>
                        <a:t>Бразилия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13,1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7 %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8"/>
          <a:ext cx="9144000" cy="7034784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 tooltip="Танзания"/>
                        </a:rPr>
                        <a:t>Танзания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16,4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44 %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 tooltip="Вьетнам"/>
                        </a:rPr>
                        <a:t>Вьетнам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13,0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16 %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 tooltip="Индонезия"/>
                        </a:rPr>
                        <a:t>Индонезия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13,8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6 %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 tooltip="Таиланд"/>
                        </a:rPr>
                        <a:t>Таиланд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13,8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22 %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 tooltip="Нигерия"/>
                        </a:rPr>
                        <a:t>Нигерия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11,4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9 %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 tooltip="Кения"/>
                        </a:rPr>
                        <a:t>Кения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9,9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31 %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 tooltip="Мозамбик"/>
                        </a:rPr>
                        <a:t>Мозамбик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44 %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 tooltip="Судан"/>
                        </a:rPr>
                        <a:t>Судан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8,7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26 %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 tooltip="Северная Корея"/>
                        </a:rPr>
                        <a:t>Северная Корея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7,6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33 %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 tooltip="Йемен"/>
                        </a:rPr>
                        <a:t>Йемен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7,6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38 %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 tooltip="Республика Мадагаскар"/>
                        </a:rPr>
                        <a:t>Мадагаскар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6,6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38 %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 tooltip="Колумбия"/>
                        </a:rPr>
                        <a:t>Колумбия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5,9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13 %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 tooltip="Зимбабве"/>
                        </a:rPr>
                        <a:t>Зимбабве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47 %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 tooltip="Мексика"/>
                        </a:rPr>
                        <a:t>Мексика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5,3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5 %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 tooltip="Замбия"/>
                        </a:rPr>
                        <a:t>Замбия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46 %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Всего в мире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850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13 %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Факторы, влияющие на продовольственную ситуацию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перенос центра тяжести продовольственной проблемы в Африку;</a:t>
            </a:r>
          </a:p>
          <a:p>
            <a:r>
              <a:rPr lang="ru-RU" dirty="0" smtClean="0"/>
              <a:t>резкий рост экспорта продовольствия из высокоразвитых стран Запада (раньше было иначе);</a:t>
            </a:r>
          </a:p>
          <a:p>
            <a:r>
              <a:rPr lang="ru-RU" dirty="0" smtClean="0"/>
              <a:t>расширение абсолютных масштабов бедности в развивающихся странах.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Может ли Земля прокормить своих обитателей?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Задача обеспечения населения планеты продуктами питания имеет давние исторические корни. Дефицит продуктов сопровождал человечество на всём протяжении его истории, которая всегда была историей борьбы за хлеб насущный.</a:t>
            </a:r>
          </a:p>
          <a:p>
            <a:r>
              <a:rPr lang="ru-RU" dirty="0" smtClean="0"/>
              <a:t>Например, ещё в мифах индейцев Центральной Америки упоминается божество голода. В легендах и мифах античной Греции Пандора, открыв врученный ей богами сосуд, выпустила на волю заключенные в нем людские пороки и несчастья, включая голод, расползшийся по Земле.</a:t>
            </a:r>
          </a:p>
          <a:p>
            <a:r>
              <a:rPr lang="ru-RU" dirty="0" smtClean="0"/>
              <a:t>В средние века голод косил миллионы людей, за ним следовали всякого рода эпидемии (голодный тиф и другие). Только в Англии в период с 1005 по 1322 год было зафиксировано 36 голодных эпидемий.</a:t>
            </a:r>
          </a:p>
          <a:p>
            <a:r>
              <a:rPr lang="ru-RU" dirty="0" smtClean="0"/>
              <a:t>Позже, в связи с развитием торговли, транспорта и так далее, эта проблема несколько ослабела, но так и не исчезла.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Современная продовольственная ситуация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Современная мировая продовольственная ситуация трагична из-за своей противоречивости. С одной стороны, голод является причиной смерти миллионов людей: только во второй половине 1970-х годов от голодной смерти погибло больше народа, чем за последние 150 лет в результате войн и социальных потрясений. От голода и болезней, с ним связанных, в мире ежегодно погибает в несколько раз больше людей, чем погибло во время взрывов атомных бомб над Хиросимой и Нагасаки в 1945 году. С другой стороны, масштабы мирового производства продуктов питания в целом соответствуют продовольственным потребностям населения мира. По различным оценкам, в мире голодает и недоедает от 0,8 до 1,2 миллиарда человек, подавляющее большинство которых проживает в развивающихся странах.</a:t>
            </a:r>
          </a:p>
          <a:p>
            <a:r>
              <a:rPr lang="ru-RU" dirty="0" smtClean="0"/>
              <a:t>Продовольственная проблема имеет глобальный характер и в силу своей гуманистической значимости, и в силу своей тесной взаимосвязанности со сложной задачей преодоления социально-экономической отсталости бывших колониальных и зависимых государств.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Неудовлетворительное обеспечение продовольствием значительной части населения развивающихся стран является не только тормозом прогресса, но и источником социальной и политической нестабильности в этих государствах.</a:t>
            </a:r>
          </a:p>
          <a:p>
            <a:r>
              <a:rPr lang="ru-RU" dirty="0" smtClean="0"/>
              <a:t>Глобальность проблемы проявляется и с иной стороны. В мире нет государства, в котором производство, распределение и внешняя торговля продовольствием не были бы заботой правительства. В то время как одни страны страдают от голода и недоедания, другие стремятся достичь гармоничного рациона питания; а некоторые вынуждены даже 'бороться' либо с излишками пищевых продуктов, либо с избыточным их потреблением.</a:t>
            </a:r>
          </a:p>
          <a:p>
            <a:r>
              <a:rPr lang="ru-RU" dirty="0" smtClean="0"/>
              <a:t>Ясно одно: подлинного решения мировой продовольственной проблемы невозможно добиться изолированными усилиями отдельных государств.</a:t>
            </a:r>
          </a:p>
          <a:p>
            <a:r>
              <a:rPr lang="ru-RU" dirty="0" smtClean="0"/>
              <a:t>Наконец, к ней нельзя подходить в отрыве от анализа других глобальных проблем человечества - войны и мира, демографической, энергетической и экологической.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Голод в Уганде</a:t>
            </a:r>
            <a:endParaRPr lang="ru-RU" sz="5400" dirty="0"/>
          </a:p>
        </p:txBody>
      </p:sp>
      <p:pic>
        <p:nvPicPr>
          <p:cNvPr id="5" name="Місце для зображення 4" descr="golod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3549" r="13549"/>
          <a:stretch>
            <a:fillRect/>
          </a:stretch>
        </p:blipFill>
        <p:spPr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Рука голодного мальчика в ладони европейца</a:t>
            </a:r>
            <a:endParaRPr lang="ru-RU" sz="32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Таким образом, продовольственная проблема является актуальной, </a:t>
            </a:r>
            <a:r>
              <a:rPr lang="ru-RU" dirty="0" err="1" smtClean="0"/>
              <a:t>многоаспектной</a:t>
            </a:r>
            <a:r>
              <a:rPr lang="ru-RU" dirty="0" smtClean="0"/>
              <a:t> проблемой, решение которой выходит за рамки собственно сельского хозяйства. Она имеет свои особенности в государствах с различным общественным строем и отличается особой остротой в группе развивающихся стран, где она обусловлена, прежде всего, наследием колониального прошлого. Всё это усугубляется быстрым ростом населения в освободившихся странах, ухудшением условий торговли с промышленно развитыми капиталистическими державами и рядом других причин. В результате аграрные страны Азии, Африки и Латинской Америки, где  всей рабочей силы сосредоточено именно в сельском хозяйстве, оказались не в состоянии достигнуть самообеспеченности по продовольствию. Хотя в экономически развитых странах подобная задача решается при 10% и менее населения, занятого в сельском хозяйстве. Выше сказанное не означает, что продовольственный вопрос решен в развитых странах. Но там речь идет, прежде всего, о социальной его стороне, о распределении, о глубоком расслоении общества, где часть населения обречена на неполноценное питание при общем достатке продовольственных ресурсов.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Місце для зображення 4" descr="дети голод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>
          <a:xfrm>
            <a:off x="832759" y="857232"/>
            <a:ext cx="7311141" cy="51073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Решение продовольственной проблемы связано не только с увеличением производства продуктов питания, но и с разработкой стратегий рационального использования продовольственных ресурсов, в основе которых должно лежать понимание качественных и количественных аспектов потребности человека в питании.</a:t>
            </a:r>
          </a:p>
          <a:p>
            <a:r>
              <a:rPr lang="ru-RU" dirty="0" smtClean="0"/>
              <a:t>Пища в организме человека обеспечивает энергетику происходящих там процессов. В пищевых продуктах выделяют 6 основных групп веществ: вода, белки, жиры, углеводы, витамины и минеральные вещества. Единицей измерения количества этих элементов в продуктах обычно служит грамм веса, а для элементов, обеспечивающих </a:t>
            </a:r>
            <a:r>
              <a:rPr lang="ru-RU" dirty="0" err="1" smtClean="0"/>
              <a:t>энергопотребности</a:t>
            </a:r>
            <a:r>
              <a:rPr lang="ru-RU" dirty="0" smtClean="0"/>
              <a:t>, используют единицы теплотворной способности (калории, килокалории).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400" dirty="0" smtClean="0"/>
              <a:t>В странах с недостаточным обеспечением продовольствия первоочерёдной задачей является удовлетворение энергетических потребностей организма. И только в долгосрочной перспективе, когда будет решена задача продовольственного минимума в питании, возникнет вопрос о повышении качества.</a:t>
            </a:r>
          </a:p>
          <a:p>
            <a:r>
              <a:rPr lang="ru-RU" sz="3400" dirty="0" smtClean="0"/>
              <a:t>Наиболее актуальны в настоящее время вопросы, связанные с белково-калорийной недостаточностью. В развивающихся странах она является причиной различных болезней, характеризующихся отставанием физического и умственного развития, снижением сопротивляемости организма инфекционным заболеваниям и прочих. Недостаточное и несбалансированное питание является и причиной высокой смертности, особенно детской. </a:t>
            </a:r>
          </a:p>
          <a:p>
            <a:r>
              <a:rPr lang="ru-RU" sz="3400" dirty="0" smtClean="0"/>
              <a:t>В настоящее время продовольственной проблемой занялись многие межгосударственные официальные и общественные организации и учреждения ООН, в том числе ФАО (Организация по продовольствию и сельскому хозяйству), созданная уже в 1945 году в рамках ООН. К этому делу присоединились и влиятельные банки: Международный банк реконструкции и развития (МБРР), региональные банки развития, специальный фонд ОПЕК (Организация стран-экспортёров нефти), которые финансируют многочисленные проекты подъема сельского хозяйства в развивающихся странах.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</TotalTime>
  <Words>2020</Words>
  <Application>Microsoft Office PowerPoint</Application>
  <PresentationFormat>Екран (4:3)</PresentationFormat>
  <Paragraphs>160</Paragraphs>
  <Slides>14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Техническая</vt:lpstr>
      <vt:lpstr>Голод в мире</vt:lpstr>
      <vt:lpstr>Может ли Земля прокормить своих обитателей?</vt:lpstr>
      <vt:lpstr>Современная продовольственная ситуация</vt:lpstr>
      <vt:lpstr>Презентація PowerPoint</vt:lpstr>
      <vt:lpstr>Голод в Уганде</vt:lpstr>
      <vt:lpstr>Презентація PowerPoint</vt:lpstr>
      <vt:lpstr>Презентація PowerPoint</vt:lpstr>
      <vt:lpstr>Презентація PowerPoint</vt:lpstr>
      <vt:lpstr>Презентація PowerPoint</vt:lpstr>
      <vt:lpstr>Дети, пострадавшие от голода в Африке</vt:lpstr>
      <vt:lpstr>Презентація PowerPoint</vt:lpstr>
      <vt:lpstr>Презентація PowerPoint</vt:lpstr>
      <vt:lpstr>Презентація PowerPoint</vt:lpstr>
      <vt:lpstr>Факторы, влияющие на продовольственную ситуацию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Голод в мире</dc:title>
  <dc:creator>ольга</dc:creator>
  <cp:lastModifiedBy>LEGION</cp:lastModifiedBy>
  <cp:revision>7</cp:revision>
  <dcterms:created xsi:type="dcterms:W3CDTF">2009-12-06T04:42:43Z</dcterms:created>
  <dcterms:modified xsi:type="dcterms:W3CDTF">2015-05-06T08:21:34Z</dcterms:modified>
</cp:coreProperties>
</file>