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8" autoAdjust="0"/>
    <p:restoredTop sz="46868" autoAdjust="0"/>
  </p:normalViewPr>
  <p:slideViewPr>
    <p:cSldViewPr>
      <p:cViewPr varScale="1">
        <p:scale>
          <a:sx n="52" d="100"/>
          <a:sy n="52" d="100"/>
        </p:scale>
        <p:origin x="-90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3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33"/>
    </mc:Choice>
    <mc:Fallback>
      <c:style val="33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Отрасли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Отрасли</c:v>
                </c:pt>
              </c:strCache>
            </c:strRef>
          </c:tx>
          <c:explosion val="17"/>
          <c:dPt>
            <c:idx val="1"/>
            <c:bubble3D val="0"/>
            <c:explosion val="26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2"/>
            <c:bubble3D val="0"/>
            <c:explosion val="7"/>
            <c:spPr>
              <a:solidFill>
                <a:srgbClr val="FFFF00"/>
              </a:solidFill>
            </c:spPr>
          </c:dPt>
          <c:dLbls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Черная металлургия</c:v>
                </c:pt>
                <c:pt idx="1">
                  <c:v>Цветная металлургия</c:v>
                </c:pt>
                <c:pt idx="2">
                  <c:v>Другие отрасли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0.31000000000000005</c:v>
                </c:pt>
                <c:pt idx="1">
                  <c:v>0.19</c:v>
                </c:pt>
                <c:pt idx="2">
                  <c:v>0.5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/>
      <c:overlay val="0"/>
    </c:legend>
    <c:plotVisOnly val="1"/>
    <c:dispBlanksAs val="zero"/>
    <c:showDLblsOverMax val="0"/>
  </c:chart>
  <c:spPr>
    <a:ln>
      <a:noFill/>
    </a:ln>
  </c:spPr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4890F-0D0C-4ECD-9ECE-98608CDBFAC3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6EF5C9-C91A-4620-ADA6-70C4928B38F3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286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Экологическая модернизация Свердловской области</a:t>
            </a:r>
          </a:p>
          <a:p>
            <a:pPr algn="l"/>
            <a:r>
              <a:rPr lang="ru-RU" b="1" i="1" dirty="0" smtClean="0"/>
              <a:t>Экологическая проектная группа</a:t>
            </a:r>
          </a:p>
          <a:p>
            <a:pPr algn="l"/>
            <a:r>
              <a:rPr lang="ru-RU" b="1" dirty="0" smtClean="0"/>
              <a:t>Руководитель: </a:t>
            </a:r>
            <a:r>
              <a:rPr lang="ru-RU" dirty="0" smtClean="0"/>
              <a:t>Пьянков Георгий</a:t>
            </a:r>
          </a:p>
          <a:p>
            <a:pPr algn="l"/>
            <a:r>
              <a:rPr lang="ru-RU" dirty="0" smtClean="0"/>
              <a:t>Ярыгин Данил</a:t>
            </a:r>
          </a:p>
          <a:p>
            <a:pPr algn="l"/>
            <a:r>
              <a:rPr lang="ru-RU" dirty="0" smtClean="0"/>
              <a:t>Ширяева Зоя</a:t>
            </a:r>
          </a:p>
          <a:p>
            <a:pPr algn="l"/>
            <a:r>
              <a:rPr lang="ru-RU" dirty="0" smtClean="0"/>
              <a:t>Скороходова Мария</a:t>
            </a:r>
          </a:p>
          <a:p>
            <a:pPr algn="l"/>
            <a:r>
              <a:rPr lang="ru-RU" dirty="0" err="1" smtClean="0"/>
              <a:t>Гучков</a:t>
            </a:r>
            <a:r>
              <a:rPr lang="ru-RU" dirty="0" smtClean="0"/>
              <a:t> Константин</a:t>
            </a:r>
            <a:br>
              <a:rPr lang="ru-RU" dirty="0" smtClean="0"/>
            </a:br>
            <a:r>
              <a:rPr lang="ru-RU" dirty="0" err="1" smtClean="0"/>
              <a:t>Локштейн</a:t>
            </a:r>
            <a:r>
              <a:rPr lang="ru-RU" dirty="0" smtClean="0"/>
              <a:t> Дмитрий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EF5C9-C91A-4620-ADA6-70C4928B38F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5168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Пути решения</a:t>
            </a:r>
          </a:p>
          <a:p>
            <a:pPr marL="0" indent="0">
              <a:buNone/>
            </a:pPr>
            <a:r>
              <a:rPr lang="ru-RU" sz="1800" i="1" dirty="0" smtClean="0"/>
              <a:t>Водные ресурсы: </a:t>
            </a:r>
          </a:p>
          <a:p>
            <a:pPr marL="0" indent="0">
              <a:buNone/>
            </a:pPr>
            <a:endParaRPr lang="ru-RU" i="1" dirty="0" smtClean="0"/>
          </a:p>
          <a:p>
            <a:r>
              <a:rPr lang="ru-RU" dirty="0" smtClean="0"/>
              <a:t>Срочная реконструкция системы очистки хозяйственно-бытовых вод в городах</a:t>
            </a:r>
          </a:p>
          <a:p>
            <a:r>
              <a:rPr lang="ru-RU" dirty="0" smtClean="0"/>
              <a:t>Установка законодательных нормативов использования воды, стимулирование предприятий к более широкому использованию </a:t>
            </a:r>
            <a:r>
              <a:rPr lang="ru-RU" i="1" dirty="0" smtClean="0"/>
              <a:t>«оборотной воды»</a:t>
            </a:r>
          </a:p>
          <a:p>
            <a:r>
              <a:rPr lang="ru-RU" dirty="0" smtClean="0"/>
              <a:t>Обязательная реконструкция очистных сооружений на промышленных предприятиях</a:t>
            </a:r>
          </a:p>
          <a:p>
            <a:endParaRPr lang="ru-RU" i="1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EF5C9-C91A-4620-ADA6-70C4928B38F3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6428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Пути решения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i="1" dirty="0" smtClean="0">
                <a:solidFill>
                  <a:schemeClr val="accent5"/>
                </a:solidFill>
              </a:rPr>
              <a:t>Отходы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accent5"/>
                </a:solidFill>
              </a:rPr>
              <a:t>Промышленные </a:t>
            </a:r>
          </a:p>
          <a:p>
            <a:pPr marL="0" indent="0">
              <a:buNone/>
            </a:pPr>
            <a:endParaRPr lang="ru-RU" sz="1800" i="1" dirty="0" smtClean="0"/>
          </a:p>
          <a:p>
            <a:pPr marL="0" indent="0">
              <a:buNone/>
            </a:pPr>
            <a:endParaRPr lang="ru-RU" sz="1800" i="1" dirty="0" smtClean="0"/>
          </a:p>
          <a:p>
            <a:pPr marL="0" indent="0">
              <a:buNone/>
            </a:pPr>
            <a:endParaRPr lang="ru-RU" sz="1800" i="1" dirty="0" smtClean="0"/>
          </a:p>
          <a:p>
            <a:pPr marL="0" indent="0">
              <a:buNone/>
            </a:pPr>
            <a:r>
              <a:rPr lang="ru-RU" sz="1800" i="1" dirty="0" smtClean="0"/>
              <a:t>Для предприятий: </a:t>
            </a:r>
          </a:p>
          <a:p>
            <a:r>
              <a:rPr lang="ru-RU" dirty="0" smtClean="0"/>
              <a:t>Обеспечение </a:t>
            </a:r>
            <a:r>
              <a:rPr lang="ru-RU" u="sng" dirty="0" smtClean="0"/>
              <a:t>минимизации</a:t>
            </a:r>
            <a:r>
              <a:rPr lang="ru-RU" dirty="0" smtClean="0"/>
              <a:t> количества производимых отходов за счёт внедрения более </a:t>
            </a:r>
            <a:r>
              <a:rPr lang="ru-RU" dirty="0" err="1" smtClean="0"/>
              <a:t>экологичных</a:t>
            </a:r>
            <a:r>
              <a:rPr lang="ru-RU" dirty="0" smtClean="0"/>
              <a:t> технологий</a:t>
            </a:r>
          </a:p>
          <a:p>
            <a:r>
              <a:rPr lang="ru-RU" dirty="0" smtClean="0"/>
              <a:t>Внедрение технологий, обеспечивающих повторное использование отходов производства и их дальнейшее применение</a:t>
            </a:r>
          </a:p>
          <a:p>
            <a:pPr marL="0" indent="0">
              <a:buNone/>
            </a:pPr>
            <a:endParaRPr lang="ru-RU" sz="1800" i="1" dirty="0" smtClean="0"/>
          </a:p>
          <a:p>
            <a:pPr marL="0" indent="0">
              <a:buNone/>
            </a:pPr>
            <a:endParaRPr lang="ru-RU" sz="1800" i="1" dirty="0" smtClean="0"/>
          </a:p>
          <a:p>
            <a:pPr marL="0" indent="0">
              <a:buNone/>
            </a:pPr>
            <a:endParaRPr lang="ru-RU" sz="1800" i="1" dirty="0" smtClean="0"/>
          </a:p>
          <a:p>
            <a:pPr marL="0" indent="0">
              <a:buNone/>
            </a:pPr>
            <a:r>
              <a:rPr lang="ru-RU" sz="1800" i="1" dirty="0" smtClean="0"/>
              <a:t>Для муниципалитетов: </a:t>
            </a:r>
          </a:p>
          <a:p>
            <a:r>
              <a:rPr lang="ru-RU" dirty="0" smtClean="0"/>
              <a:t>Создание </a:t>
            </a:r>
            <a:r>
              <a:rPr lang="ru-RU" i="1" dirty="0" smtClean="0">
                <a:hlinkClick r:id="" action="ppaction://noaction"/>
              </a:rPr>
              <a:t>Системы обращения с бытовыми отходами в Свердловской области</a:t>
            </a:r>
            <a:endParaRPr lang="ru-RU" dirty="0" smtClean="0"/>
          </a:p>
          <a:p>
            <a:pPr marL="0" indent="0">
              <a:buNone/>
            </a:pPr>
            <a:r>
              <a:rPr lang="ru-RU" sz="1800" i="1" dirty="0" smtClean="0"/>
              <a:t>Для Правительства Свердловской области: </a:t>
            </a:r>
          </a:p>
          <a:p>
            <a:r>
              <a:rPr lang="ru-RU" dirty="0" smtClean="0"/>
              <a:t>Определение мест расположения межмуниципальных экологических комплексов – мусороперерабатывающих станций </a:t>
            </a:r>
          </a:p>
          <a:p>
            <a:r>
              <a:rPr lang="ru-RU" dirty="0" smtClean="0"/>
              <a:t>Финансирование работ по созданию комплексов по сортировке и переработке отходов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EF5C9-C91A-4620-ADA6-70C4928B38F3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6883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 обращения с бытовыми отходами </a:t>
            </a:r>
            <a:b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Свердловской области</a:t>
            </a:r>
          </a:p>
          <a:p>
            <a:r>
              <a:rPr lang="ru-RU" i="1" dirty="0" smtClean="0">
                <a:solidFill>
                  <a:schemeClr val="tx1"/>
                </a:solidFill>
              </a:rPr>
              <a:t>Система дуального сбора мусора в муниципалитетах</a:t>
            </a:r>
            <a:r>
              <a:rPr lang="ru-RU" dirty="0" smtClean="0">
                <a:solidFill>
                  <a:schemeClr val="tx1"/>
                </a:solidFill>
              </a:rPr>
              <a:t>: отходы, переработка которых возможна,  собираются отдельно от </a:t>
            </a:r>
            <a:r>
              <a:rPr lang="ru-RU" dirty="0" err="1" smtClean="0">
                <a:solidFill>
                  <a:schemeClr val="tx1"/>
                </a:solidFill>
              </a:rPr>
              <a:t>неутилизируемых</a:t>
            </a:r>
            <a:r>
              <a:rPr lang="ru-RU" dirty="0" smtClean="0">
                <a:solidFill>
                  <a:schemeClr val="tx1"/>
                </a:solidFill>
              </a:rPr>
              <a:t> отходов.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EF5C9-C91A-4620-ADA6-70C4928B38F3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2784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Инструменты реализации: </a:t>
            </a:r>
            <a:r>
              <a:rPr lang="ru-RU" b="1" dirty="0" smtClean="0"/>
              <a:t>экономические</a:t>
            </a:r>
          </a:p>
          <a:p>
            <a:r>
              <a:rPr lang="ru-RU" dirty="0" smtClean="0"/>
              <a:t>Увеличение платы за негативное воздействие на окружающую среду (НВОС) для предприятий, регулярно нарушающих природоохранное законодательство</a:t>
            </a:r>
          </a:p>
          <a:p>
            <a:r>
              <a:rPr lang="ru-RU" dirty="0" smtClean="0"/>
              <a:t> Предоставление дополнительных субсидий, льгот, уменьшение платы за НВОС для экологически ответственных предприятий</a:t>
            </a:r>
          </a:p>
          <a:p>
            <a:r>
              <a:rPr lang="ru-RU" dirty="0" smtClean="0"/>
              <a:t>«Налоговые каникулы» -- освобождение  фирм, занимающихся вторичной переработкой и сортировкой отходов от уплаты  всех налогов на первом этапе развития</a:t>
            </a:r>
            <a:br>
              <a:rPr lang="ru-RU" dirty="0" smtClean="0"/>
            </a:br>
            <a:r>
              <a:rPr lang="ru-RU" dirty="0" smtClean="0"/>
              <a:t>(3-5 лет)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EF5C9-C91A-4620-ADA6-70C4928B38F3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3614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Инструменты реализации: </a:t>
            </a:r>
            <a:r>
              <a:rPr lang="ru-RU" b="1" dirty="0" smtClean="0"/>
              <a:t>законодательные</a:t>
            </a:r>
          </a:p>
          <a:p>
            <a:r>
              <a:rPr lang="ru-RU" dirty="0" smtClean="0"/>
              <a:t>Запрет размещения отходов, подлежащих вторичной переработке, на полигонах и отвалах либо установка крайне экономически невыгодной стоимости их размещения</a:t>
            </a:r>
          </a:p>
          <a:p>
            <a:r>
              <a:rPr lang="ru-RU" dirty="0" smtClean="0"/>
              <a:t>Утверждение Правительством СО перечня отходов, подлежащих вторичной переработке</a:t>
            </a:r>
          </a:p>
          <a:p>
            <a:r>
              <a:rPr lang="ru-RU" dirty="0" smtClean="0"/>
              <a:t>Законодательная установка всех налоговых и экономических мер поддержки развития малых предприятий экологической направленности: ужесточение экологических требований к гражданам и предприятиям одновременно с введением льгот для экологически ответственных лиц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EF5C9-C91A-4620-ADA6-70C4928B38F3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5004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Инструменты реализации: </a:t>
            </a:r>
            <a:r>
              <a:rPr lang="ru-RU" b="1" dirty="0" smtClean="0"/>
              <a:t>экологическое образование</a:t>
            </a:r>
          </a:p>
          <a:p>
            <a:r>
              <a:rPr lang="ru-RU" dirty="0" smtClean="0"/>
              <a:t>Повышение экологической культуры населения</a:t>
            </a:r>
          </a:p>
          <a:p>
            <a:r>
              <a:rPr lang="ru-RU" dirty="0" smtClean="0"/>
              <a:t>Экологическое воспитание молодёжи через проведение экологических лагерей, конкурсов, выездных мероприятий.</a:t>
            </a:r>
          </a:p>
          <a:p>
            <a:r>
              <a:rPr lang="ru-RU" dirty="0" smtClean="0"/>
              <a:t>Обязательное восстановление </a:t>
            </a:r>
            <a:r>
              <a:rPr lang="ru-RU" i="1" dirty="0" smtClean="0"/>
              <a:t>экологического образования</a:t>
            </a:r>
            <a:r>
              <a:rPr lang="ru-RU" dirty="0" smtClean="0"/>
              <a:t> в региональной части начальной и основной общеобразовательной программы</a:t>
            </a:r>
          </a:p>
          <a:p>
            <a:r>
              <a:rPr lang="ru-RU" dirty="0" smtClean="0"/>
              <a:t>Финансирование, поддержка и поощрение развития молодёжных движений в защиту экологии.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EF5C9-C91A-4620-ADA6-70C4928B38F3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3100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Экологическая модернизация Свердловской области</a:t>
            </a:r>
          </a:p>
          <a:p>
            <a:pPr algn="l"/>
            <a:r>
              <a:rPr lang="ru-RU" b="1" i="1" dirty="0" smtClean="0"/>
              <a:t>Экологическая проектная группа</a:t>
            </a:r>
          </a:p>
          <a:p>
            <a:pPr algn="l"/>
            <a:r>
              <a:rPr lang="ru-RU" b="1" dirty="0" smtClean="0"/>
              <a:t>Руководитель: </a:t>
            </a:r>
            <a:r>
              <a:rPr lang="ru-RU" dirty="0" smtClean="0"/>
              <a:t>Пьянков Георгий</a:t>
            </a:r>
          </a:p>
          <a:p>
            <a:pPr algn="l"/>
            <a:r>
              <a:rPr lang="ru-RU" dirty="0" smtClean="0"/>
              <a:t>Ярыгин Данил</a:t>
            </a:r>
          </a:p>
          <a:p>
            <a:pPr algn="l"/>
            <a:r>
              <a:rPr lang="ru-RU" dirty="0" smtClean="0"/>
              <a:t>Ширяева Зоя</a:t>
            </a:r>
          </a:p>
          <a:p>
            <a:pPr algn="l"/>
            <a:r>
              <a:rPr lang="ru-RU" dirty="0" smtClean="0"/>
              <a:t>Скороходова Мария</a:t>
            </a:r>
          </a:p>
          <a:p>
            <a:pPr algn="l"/>
            <a:r>
              <a:rPr lang="ru-RU" dirty="0" err="1" smtClean="0"/>
              <a:t>Гучков</a:t>
            </a:r>
            <a:r>
              <a:rPr lang="ru-RU" dirty="0" smtClean="0"/>
              <a:t> Константин</a:t>
            </a:r>
            <a:br>
              <a:rPr lang="ru-RU" dirty="0" smtClean="0"/>
            </a:br>
            <a:r>
              <a:rPr lang="ru-RU" dirty="0" err="1" smtClean="0"/>
              <a:t>Локштейн</a:t>
            </a:r>
            <a:r>
              <a:rPr lang="ru-RU" smtClean="0"/>
              <a:t> Дмитрий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EF5C9-C91A-4620-ADA6-70C4928B38F3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950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Свердловская область</a:t>
            </a:r>
            <a:br>
              <a:rPr lang="ru-RU" sz="1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карте России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EF5C9-C91A-4620-ADA6-70C4928B38F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615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Промышленность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Основу промышленности и экономики Свердловской области составляют металлургия и машиностроение: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EF5C9-C91A-4620-ADA6-70C4928B38F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1766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Размещение предприятий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EF5C9-C91A-4620-ADA6-70C4928B38F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5827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ru-RU" sz="2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</a:t>
            </a:r>
          </a:p>
          <a:p>
            <a:pPr marL="0" indent="0">
              <a:buNone/>
            </a:pPr>
            <a:r>
              <a:rPr lang="ru-RU" dirty="0" smtClean="0"/>
              <a:t>разработка проекта комплексной экологической модернизации Свердловской области.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</a:p>
          <a:p>
            <a:r>
              <a:rPr lang="ru-RU" dirty="0" smtClean="0"/>
              <a:t>выявить основные экологические проблемы Свердловской области</a:t>
            </a:r>
          </a:p>
          <a:p>
            <a:r>
              <a:rPr lang="ru-RU" dirty="0" smtClean="0"/>
              <a:t>выявить, проанализировать и систематизировать причины и следствия этих проблем</a:t>
            </a:r>
          </a:p>
          <a:p>
            <a:r>
              <a:rPr lang="ru-RU" dirty="0" smtClean="0"/>
              <a:t>изучить и систематизировать пути решения проблем</a:t>
            </a:r>
          </a:p>
          <a:p>
            <a:r>
              <a:rPr lang="ru-RU" dirty="0" smtClean="0"/>
              <a:t>разработать комплексы инструментов, используемых для решения проблем.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EF5C9-C91A-4620-ADA6-70C4928B38F3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857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Экологические проблемы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EF5C9-C91A-4620-ADA6-70C4928B38F3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0149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Экологические проблемы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ru-RU" b="1" dirty="0" smtClean="0"/>
              <a:t>Сокращение площади лесов, парков, лесопарков в населённых пунктах и вокруг них: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 smtClean="0"/>
          </a:p>
          <a:p>
            <a:pPr marL="457200" indent="-457200">
              <a:buFont typeface="+mj-lt"/>
              <a:buAutoNum type="arabicPeriod" startAt="2"/>
            </a:pPr>
            <a:r>
              <a:rPr lang="ru-RU" b="1" dirty="0" smtClean="0"/>
              <a:t>Опасность радиационного загрязнения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ru-RU" b="1" dirty="0" smtClean="0"/>
              <a:t>Падение уровня продолжительности жизни населения: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EF5C9-C91A-4620-ADA6-70C4928B38F3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4961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Пути решения</a:t>
            </a:r>
          </a:p>
          <a:p>
            <a:pPr marL="0" indent="0">
              <a:buNone/>
            </a:pPr>
            <a:r>
              <a:rPr lang="ru-RU" b="1" dirty="0" smtClean="0"/>
              <a:t>Главная задача </a:t>
            </a:r>
            <a:r>
              <a:rPr lang="ru-RU" dirty="0" smtClean="0"/>
              <a:t>– снижение</a:t>
            </a:r>
            <a:br>
              <a:rPr lang="ru-RU" dirty="0" smtClean="0"/>
            </a:br>
            <a:r>
              <a:rPr lang="ru-RU" dirty="0" smtClean="0"/>
              <a:t>негативного воздействия на окружающую среду</a:t>
            </a:r>
          </a:p>
          <a:p>
            <a:pPr marL="0" indent="0">
              <a:buNone/>
            </a:pPr>
            <a:r>
              <a:rPr lang="ru-RU" i="1" dirty="0" smtClean="0"/>
              <a:t>Приоритет для металлургической и энергетической отраслей: </a:t>
            </a:r>
          </a:p>
          <a:p>
            <a:pPr marL="0" indent="0">
              <a:buNone/>
            </a:pPr>
            <a:endParaRPr lang="ru-RU" i="1" dirty="0" smtClean="0"/>
          </a:p>
          <a:p>
            <a:r>
              <a:rPr lang="ru-RU" dirty="0" smtClean="0"/>
              <a:t>Реконструкция производства</a:t>
            </a:r>
          </a:p>
          <a:p>
            <a:r>
              <a:rPr lang="ru-RU" dirty="0" smtClean="0"/>
              <a:t>Переход на более </a:t>
            </a:r>
            <a:r>
              <a:rPr lang="ru-RU" dirty="0" err="1" smtClean="0"/>
              <a:t>экологичные</a:t>
            </a:r>
            <a:r>
              <a:rPr lang="ru-RU" dirty="0" smtClean="0"/>
              <a:t> ресурсосберегающие технологии </a:t>
            </a:r>
          </a:p>
          <a:p>
            <a:r>
              <a:rPr lang="ru-RU" dirty="0" smtClean="0"/>
              <a:t>Утилизация и вторичное использование отходов производства</a:t>
            </a:r>
          </a:p>
          <a:p>
            <a:r>
              <a:rPr lang="ru-RU" dirty="0" smtClean="0"/>
              <a:t>Обязательная поддержка программ создания и развития альтернативной энергетики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EF5C9-C91A-4620-ADA6-70C4928B38F3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1539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Пути решения</a:t>
            </a:r>
          </a:p>
          <a:p>
            <a:pPr marL="0" indent="0">
              <a:buNone/>
            </a:pPr>
            <a:r>
              <a:rPr lang="ru-RU" sz="1800" i="1" dirty="0" smtClean="0"/>
              <a:t>Транспорт: </a:t>
            </a:r>
          </a:p>
          <a:p>
            <a:pPr marL="0" indent="0">
              <a:buNone/>
            </a:pPr>
            <a:endParaRPr lang="ru-RU" i="1" dirty="0" smtClean="0"/>
          </a:p>
          <a:p>
            <a:r>
              <a:rPr lang="ru-RU" dirty="0" smtClean="0"/>
              <a:t>Обязательный законодательный переход на топливо стандарта Евро-6 к 2015 году на всей территории Свердловской области</a:t>
            </a:r>
          </a:p>
          <a:p>
            <a:r>
              <a:rPr lang="ru-RU" dirty="0" smtClean="0"/>
              <a:t>Обязательное оснащение всех автомобилей </a:t>
            </a:r>
            <a:r>
              <a:rPr lang="ru-RU" i="1" dirty="0" smtClean="0"/>
              <a:t>нейтрализаторами отходящих газов</a:t>
            </a:r>
            <a:r>
              <a:rPr lang="ru-RU" dirty="0" smtClean="0"/>
              <a:t> (только после принятия стандарта Евро-6)</a:t>
            </a:r>
          </a:p>
          <a:p>
            <a:r>
              <a:rPr lang="ru-RU" dirty="0" smtClean="0"/>
              <a:t>Строительство объездных дорог для большегрузного автотранспорта, регулирование потоков автомобилей</a:t>
            </a:r>
          </a:p>
          <a:p>
            <a:endParaRPr lang="ru-RU" i="1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EF5C9-C91A-4620-ADA6-70C4928B38F3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732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7DD63-60FE-42E0-8D3C-277CCFBE23A9}" type="datetime1">
              <a:rPr lang="ru-RU" smtClean="0"/>
              <a:t>06.05.2015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45157-A83F-4F01-A7F1-A28433A3E5F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AADCF-118C-495F-A1D1-86930B00ADF7}" type="datetime1">
              <a:rPr lang="ru-RU" smtClean="0"/>
              <a:t>06.05.2015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45157-A83F-4F01-A7F1-A28433A3E5F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93379-C058-4DDD-B4E3-D68F78F3CDBB}" type="datetime1">
              <a:rPr lang="ru-RU" smtClean="0"/>
              <a:t>06.05.2015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45157-A83F-4F01-A7F1-A28433A3E5FA}" type="slidenum">
              <a:rPr lang="ru-RU" smtClean="0"/>
              <a:pPr/>
              <a:t>‹№›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63AB5-98FE-4581-8638-3EFBAC0AF2FC}" type="datetime1">
              <a:rPr lang="ru-RU" smtClean="0"/>
              <a:t>06.05.2015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45157-A83F-4F01-A7F1-A28433A3E5FA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B727-E10A-4407-8712-8A26A94F96CD}" type="datetime1">
              <a:rPr lang="ru-RU" smtClean="0"/>
              <a:t>06.05.2015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45157-A83F-4F01-A7F1-A28433A3E5F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884EB-A4F4-42CB-AE8F-D8CEBFF104DC}" type="datetime1">
              <a:rPr lang="ru-RU" smtClean="0"/>
              <a:t>06.05.2015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45157-A83F-4F01-A7F1-A28433A3E5FA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8CD30-312E-4B57-8EDA-15E295DCDF1C}" type="datetime1">
              <a:rPr lang="ru-RU" smtClean="0"/>
              <a:t>06.05.2015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45157-A83F-4F01-A7F1-A28433A3E5F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0725B-2FA7-43D5-8D5E-AD1EFC9F86A5}" type="datetime1">
              <a:rPr lang="ru-RU" smtClean="0"/>
              <a:t>06.05.2015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45157-A83F-4F01-A7F1-A28433A3E5F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9243C-BF9A-4968-AB05-A8522F29EE48}" type="datetime1">
              <a:rPr lang="ru-RU" smtClean="0"/>
              <a:t>06.05.2015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45157-A83F-4F01-A7F1-A28433A3E5F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3658F-15FC-4B84-9BEC-2D15E6189E35}" type="datetime1">
              <a:rPr lang="ru-RU" smtClean="0"/>
              <a:t>06.05.2015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45157-A83F-4F01-A7F1-A28433A3E5FA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CCF86-B11E-4578-84F8-52308D708C04}" type="datetime1">
              <a:rPr lang="ru-RU" smtClean="0"/>
              <a:t>06.05.2015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45157-A83F-4F01-A7F1-A28433A3E5FA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C6A2288B-2FD4-4101-893D-E7C26954E81A}" type="datetime1">
              <a:rPr lang="ru-RU" smtClean="0"/>
              <a:t>06.05.2015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F645157-A83F-4F01-A7F1-A28433A3E5FA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2.png"/><Relationship Id="rId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7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4249" y="948038"/>
            <a:ext cx="7772400" cy="1720771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Экологическая модернизация Свердловской области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827445"/>
            <a:ext cx="6400800" cy="2366662"/>
          </a:xfrm>
        </p:spPr>
        <p:txBody>
          <a:bodyPr>
            <a:normAutofit lnSpcReduction="10000"/>
          </a:bodyPr>
          <a:lstStyle/>
          <a:p>
            <a:pPr algn="l"/>
            <a:r>
              <a:rPr lang="ru-RU" b="1" i="1" dirty="0" smtClean="0"/>
              <a:t>Экологическая проектная группа</a:t>
            </a:r>
          </a:p>
          <a:p>
            <a:pPr algn="l"/>
            <a:r>
              <a:rPr lang="ru-RU" b="1" dirty="0" smtClean="0"/>
              <a:t>Руководитель: </a:t>
            </a:r>
            <a:r>
              <a:rPr lang="ru-RU" dirty="0" smtClean="0"/>
              <a:t>Пьянков Георгий</a:t>
            </a:r>
          </a:p>
          <a:p>
            <a:pPr algn="l"/>
            <a:r>
              <a:rPr lang="ru-RU" dirty="0" smtClean="0"/>
              <a:t>Ярыгин Данил</a:t>
            </a:r>
          </a:p>
          <a:p>
            <a:pPr algn="l"/>
            <a:r>
              <a:rPr lang="ru-RU" dirty="0" smtClean="0"/>
              <a:t>Ширяева Зоя</a:t>
            </a:r>
          </a:p>
          <a:p>
            <a:pPr algn="l"/>
            <a:r>
              <a:rPr lang="ru-RU" dirty="0" smtClean="0"/>
              <a:t>Скороходова Мария</a:t>
            </a:r>
          </a:p>
          <a:p>
            <a:pPr algn="l"/>
            <a:r>
              <a:rPr lang="ru-RU" dirty="0" err="1" smtClean="0"/>
              <a:t>Гучков</a:t>
            </a:r>
            <a:r>
              <a:rPr lang="ru-RU" dirty="0" smtClean="0"/>
              <a:t> Константин</a:t>
            </a:r>
            <a:br>
              <a:rPr lang="ru-RU" dirty="0" smtClean="0"/>
            </a:br>
            <a:r>
              <a:rPr lang="ru-RU" dirty="0" err="1" smtClean="0"/>
              <a:t>Локштейн</a:t>
            </a:r>
            <a:r>
              <a:rPr lang="ru-RU" dirty="0" smtClean="0"/>
              <a:t> Дмитрий</a:t>
            </a:r>
            <a:endParaRPr lang="ru-RU" dirty="0"/>
          </a:p>
        </p:txBody>
      </p:sp>
      <p:pic>
        <p:nvPicPr>
          <p:cNvPr id="4" name="Picture 2" descr="C:\Users\Georgy\Desktop\ecoregion\498082_BIG_0_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617" b="85595" l="2342" r="91772">
                        <a14:foregroundMark x1="26519" y1="13612" x2="26013" y2="9207"/>
                        <a14:foregroundMark x1="91013" y1="52026" x2="91519" y2="52996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14" b="14613"/>
          <a:stretch/>
        </p:blipFill>
        <p:spPr bwMode="auto">
          <a:xfrm>
            <a:off x="4788024" y="2618623"/>
            <a:ext cx="3414525" cy="38536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311277" y="5402934"/>
            <a:ext cx="6400800" cy="106934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b="1" i="1" dirty="0" smtClean="0">
                <a:solidFill>
                  <a:schemeClr val="accent1"/>
                </a:solidFill>
              </a:rPr>
              <a:t>Экологическая экспертная группа</a:t>
            </a:r>
            <a:br>
              <a:rPr lang="ru-RU" b="1" i="1" dirty="0" smtClean="0">
                <a:solidFill>
                  <a:schemeClr val="accent1"/>
                </a:solidFill>
              </a:rPr>
            </a:br>
            <a:r>
              <a:rPr lang="ru-RU" b="1" i="1" dirty="0" smtClean="0">
                <a:solidFill>
                  <a:schemeClr val="accent1"/>
                </a:solidFill>
              </a:rPr>
              <a:t>Уральского государственного </a:t>
            </a:r>
            <a:br>
              <a:rPr lang="ru-RU" b="1" i="1" dirty="0" smtClean="0">
                <a:solidFill>
                  <a:schemeClr val="accent1"/>
                </a:solidFill>
              </a:rPr>
            </a:br>
            <a:r>
              <a:rPr lang="ru-RU" b="1" i="1" dirty="0" smtClean="0">
                <a:solidFill>
                  <a:schemeClr val="accent1"/>
                </a:solidFill>
              </a:rPr>
              <a:t>экономического университета </a:t>
            </a:r>
          </a:p>
          <a:p>
            <a:pPr algn="l"/>
            <a:r>
              <a:rPr lang="ru-RU" dirty="0" smtClean="0">
                <a:solidFill>
                  <a:schemeClr val="accent1"/>
                </a:solidFill>
              </a:rPr>
              <a:t>Руководитель: </a:t>
            </a:r>
            <a:r>
              <a:rPr lang="ru-RU" dirty="0" err="1" smtClean="0">
                <a:solidFill>
                  <a:schemeClr val="accent1"/>
                </a:solidFill>
              </a:rPr>
              <a:t>Похольчак</a:t>
            </a:r>
            <a:r>
              <a:rPr lang="ru-RU" dirty="0" smtClean="0">
                <a:solidFill>
                  <a:schemeClr val="accent1"/>
                </a:solidFill>
              </a:rPr>
              <a:t> Галина Юрьевна</a:t>
            </a:r>
          </a:p>
        </p:txBody>
      </p:sp>
      <p:pic>
        <p:nvPicPr>
          <p:cNvPr id="2050" name="Picture 2" descr="C:\Users\Georgy\Desktop\ecoregion\csverg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9874" y1="33788" x2="51889" y2="64164"/>
                        <a14:foregroundMark x1="25189" y1="22867" x2="26448" y2="17406"/>
                        <a14:foregroundMark x1="71285" y1="26280" x2="76322" y2="18089"/>
                        <a14:foregroundMark x1="47355" y1="66553" x2="61713" y2="39249"/>
                        <a14:backgroundMark x1="18136" y1="68942" x2="18136" y2="68942"/>
                        <a14:backgroundMark x1="81612" y1="68259" x2="81612" y2="68259"/>
                        <a14:backgroundMark x1="92947" y1="61775" x2="92947" y2="61775"/>
                        <a14:backgroundMark x1="7809" y1="61092" x2="7809" y2="61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51960"/>
            <a:ext cx="1600978" cy="1181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57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02840" y="-99392"/>
            <a:ext cx="8229600" cy="1252537"/>
          </a:xfrm>
        </p:spPr>
        <p:txBody>
          <a:bodyPr/>
          <a:lstStyle/>
          <a:p>
            <a:pPr algn="r"/>
            <a:r>
              <a:rPr lang="ru-RU" dirty="0" smtClean="0"/>
              <a:t>Пути решения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51520" y="1124744"/>
            <a:ext cx="4893588" cy="48965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600" i="1" dirty="0" smtClean="0"/>
              <a:t>Водные ресурсы: </a:t>
            </a:r>
          </a:p>
          <a:p>
            <a:pPr marL="0" indent="0">
              <a:buNone/>
            </a:pPr>
            <a:endParaRPr lang="ru-RU" i="1" dirty="0" smtClean="0"/>
          </a:p>
          <a:p>
            <a:r>
              <a:rPr lang="ru-RU" dirty="0" smtClean="0"/>
              <a:t>Срочная реконструкция системы очистки хозяйственно-бытовых вод в городах</a:t>
            </a:r>
          </a:p>
          <a:p>
            <a:r>
              <a:rPr lang="ru-RU" dirty="0" smtClean="0"/>
              <a:t>Установка законодательных нормативов использования воды, стимулирование предприятий к более широкому использованию </a:t>
            </a:r>
            <a:r>
              <a:rPr lang="ru-RU" i="1" dirty="0" smtClean="0"/>
              <a:t>«оборотной воды»</a:t>
            </a:r>
          </a:p>
          <a:p>
            <a:r>
              <a:rPr lang="ru-RU" dirty="0" smtClean="0"/>
              <a:t>Обязательная реконструкция очистных сооружений на промышленных предприятиях</a:t>
            </a:r>
          </a:p>
          <a:p>
            <a:endParaRPr lang="ru-RU" i="1" dirty="0" smtClean="0"/>
          </a:p>
        </p:txBody>
      </p:sp>
      <p:pic>
        <p:nvPicPr>
          <p:cNvPr id="5122" name="Picture 2" descr="C:\Users\Georgy\Desktop\ecoregion\ochistnu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109" y="1766534"/>
            <a:ext cx="3099300" cy="2381869"/>
          </a:xfrm>
          <a:prstGeom prst="rect">
            <a:avLst/>
          </a:prstGeom>
          <a:noFill/>
          <a:ln w="19050">
            <a:solidFill>
              <a:schemeClr val="accent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Georgy\Desktop\ecoregion\info_ochistkavod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916832"/>
            <a:ext cx="3638520" cy="2570783"/>
          </a:xfrm>
          <a:prstGeom prst="rect">
            <a:avLst/>
          </a:prstGeom>
          <a:ln w="1905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Georgy\Desktop\ecoregion\image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653136"/>
            <a:ext cx="2750716" cy="2060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23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02840" y="-99392"/>
            <a:ext cx="8229600" cy="1252537"/>
          </a:xfrm>
        </p:spPr>
        <p:txBody>
          <a:bodyPr/>
          <a:lstStyle/>
          <a:p>
            <a:pPr algn="r"/>
            <a:r>
              <a:rPr lang="ru-RU" dirty="0" smtClean="0"/>
              <a:t>Пути решения</a:t>
            </a:r>
            <a:endParaRPr lang="ru-RU" dirty="0"/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446856" y="498705"/>
            <a:ext cx="8229600" cy="1252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000" i="1" dirty="0" smtClean="0">
                <a:solidFill>
                  <a:schemeClr val="accent5"/>
                </a:solidFill>
              </a:rPr>
              <a:t>Отходы</a:t>
            </a:r>
            <a:endParaRPr lang="ru-RU" sz="4000" i="1" dirty="0">
              <a:solidFill>
                <a:schemeClr val="accent5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 rot="7643271">
            <a:off x="3166243" y="1447079"/>
            <a:ext cx="600951" cy="458282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3301652">
            <a:off x="5369029" y="1423545"/>
            <a:ext cx="638563" cy="469015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373445" y="970600"/>
            <a:ext cx="2807001" cy="1374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 smtClean="0">
                <a:solidFill>
                  <a:schemeClr val="accent5"/>
                </a:solidFill>
              </a:rPr>
              <a:t>Промышленные </a:t>
            </a:r>
            <a:endParaRPr lang="ru-RU" sz="2800" dirty="0">
              <a:solidFill>
                <a:schemeClr val="accent5"/>
              </a:solidFill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5487416" y="1117993"/>
            <a:ext cx="2807001" cy="1374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 smtClean="0">
                <a:solidFill>
                  <a:schemeClr val="accent5"/>
                </a:solidFill>
              </a:rPr>
              <a:t>Бытовые</a:t>
            </a:r>
            <a:endParaRPr lang="ru-RU" sz="2800" dirty="0">
              <a:solidFill>
                <a:schemeClr val="accent5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179512" y="2564904"/>
            <a:ext cx="3869240" cy="429309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600" i="1" dirty="0" smtClean="0"/>
          </a:p>
          <a:p>
            <a:pPr marL="0" indent="0">
              <a:buNone/>
            </a:pPr>
            <a:endParaRPr lang="ru-RU" sz="2600" i="1" dirty="0" smtClean="0"/>
          </a:p>
          <a:p>
            <a:pPr marL="0" indent="0">
              <a:buNone/>
            </a:pPr>
            <a:endParaRPr lang="ru-RU" sz="2600" i="1" dirty="0" smtClean="0"/>
          </a:p>
          <a:p>
            <a:pPr marL="0" indent="0">
              <a:buNone/>
            </a:pPr>
            <a:r>
              <a:rPr lang="ru-RU" sz="2600" i="1" dirty="0" smtClean="0"/>
              <a:t>Для предприятий: </a:t>
            </a:r>
          </a:p>
          <a:p>
            <a:r>
              <a:rPr lang="ru-RU" dirty="0" smtClean="0"/>
              <a:t>Обеспечение </a:t>
            </a:r>
            <a:r>
              <a:rPr lang="ru-RU" u="sng" dirty="0" smtClean="0"/>
              <a:t>минимизации</a:t>
            </a:r>
            <a:r>
              <a:rPr lang="ru-RU" dirty="0" smtClean="0"/>
              <a:t> количества производимых отходов за счёт внедрения более </a:t>
            </a:r>
            <a:r>
              <a:rPr lang="ru-RU" dirty="0" err="1" smtClean="0"/>
              <a:t>экологичных</a:t>
            </a:r>
            <a:r>
              <a:rPr lang="ru-RU" dirty="0" smtClean="0"/>
              <a:t> технологий</a:t>
            </a:r>
          </a:p>
          <a:p>
            <a:r>
              <a:rPr lang="ru-RU" dirty="0" smtClean="0"/>
              <a:t>Внедрение технологий, обеспечивающих повторное использование отходов производства и их дальнейшее применение</a:t>
            </a:r>
          </a:p>
        </p:txBody>
      </p:sp>
      <p:pic>
        <p:nvPicPr>
          <p:cNvPr id="6146" name="Picture 2" descr="C:\Users\Georgy\Desktop\ecoregion\отвал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98" y="1910337"/>
            <a:ext cx="2468826" cy="166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Объект 2"/>
          <p:cNvSpPr txBox="1">
            <a:spLocks/>
          </p:cNvSpPr>
          <p:nvPr/>
        </p:nvSpPr>
        <p:spPr>
          <a:xfrm>
            <a:off x="4807216" y="1298343"/>
            <a:ext cx="3869240" cy="5299009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600" i="1" dirty="0" smtClean="0"/>
          </a:p>
          <a:p>
            <a:pPr marL="0" indent="0">
              <a:buNone/>
            </a:pPr>
            <a:endParaRPr lang="ru-RU" sz="2600" i="1" dirty="0" smtClean="0"/>
          </a:p>
          <a:p>
            <a:pPr marL="0" indent="0">
              <a:buNone/>
            </a:pPr>
            <a:endParaRPr lang="ru-RU" sz="2600" i="1" dirty="0" smtClean="0"/>
          </a:p>
          <a:p>
            <a:pPr marL="0" indent="0">
              <a:buNone/>
            </a:pPr>
            <a:r>
              <a:rPr lang="ru-RU" sz="2800" i="1" dirty="0" smtClean="0"/>
              <a:t>Для муниципалитетов: </a:t>
            </a:r>
          </a:p>
          <a:p>
            <a:r>
              <a:rPr lang="ru-RU" dirty="0" smtClean="0"/>
              <a:t>Создание </a:t>
            </a:r>
            <a:r>
              <a:rPr lang="ru-RU" i="1" dirty="0" smtClean="0">
                <a:hlinkClick r:id="" action="ppaction://noaction"/>
              </a:rPr>
              <a:t>Системы обращения с бытовыми отходами в Свердловской области</a:t>
            </a:r>
            <a:endParaRPr lang="ru-RU" dirty="0" smtClean="0"/>
          </a:p>
          <a:p>
            <a:pPr marL="0" indent="0">
              <a:buNone/>
            </a:pPr>
            <a:r>
              <a:rPr lang="ru-RU" sz="2800" i="1" dirty="0" smtClean="0"/>
              <a:t>Для Правительства Свердловской области: </a:t>
            </a:r>
            <a:endParaRPr lang="ru-RU" sz="2800" i="1" dirty="0"/>
          </a:p>
          <a:p>
            <a:r>
              <a:rPr lang="ru-RU" dirty="0" smtClean="0"/>
              <a:t>Определение мест расположения межмуниципальных экологических комплексов – мусороперерабатывающих станций </a:t>
            </a:r>
          </a:p>
          <a:p>
            <a:r>
              <a:rPr lang="ru-RU" dirty="0" smtClean="0"/>
              <a:t>Финансирование работ по созданию комплексов по сортировке и переработке отходов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90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трелка вниз 14"/>
          <p:cNvSpPr/>
          <p:nvPr/>
        </p:nvSpPr>
        <p:spPr>
          <a:xfrm>
            <a:off x="5658999" y="5277375"/>
            <a:ext cx="1113259" cy="671905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6403319" y="3621191"/>
            <a:ext cx="1113259" cy="671905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6009806" y="2181031"/>
            <a:ext cx="1113259" cy="671905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040156" y="5949280"/>
            <a:ext cx="3196271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83968" y="1268760"/>
            <a:ext cx="4294348" cy="10801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10912" cy="1524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 обращения с бытовыми отходами 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Свердловской области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3968" y="1268760"/>
            <a:ext cx="4392488" cy="1152128"/>
          </a:xfrm>
        </p:spPr>
        <p:txBody>
          <a:bodyPr anchor="t">
            <a:normAutofit fontScale="85000" lnSpcReduction="10000"/>
          </a:bodyPr>
          <a:lstStyle/>
          <a:p>
            <a:r>
              <a:rPr lang="ru-RU" i="1" dirty="0" smtClean="0">
                <a:solidFill>
                  <a:schemeClr val="tx1"/>
                </a:solidFill>
              </a:rPr>
              <a:t>Система дуального сбора мусора в муниципалитетах</a:t>
            </a:r>
            <a:r>
              <a:rPr lang="ru-RU" dirty="0" smtClean="0">
                <a:solidFill>
                  <a:schemeClr val="tx1"/>
                </a:solidFill>
              </a:rPr>
              <a:t>: отходы, переработка которых </a:t>
            </a:r>
            <a:r>
              <a:rPr lang="ru-RU" dirty="0">
                <a:solidFill>
                  <a:schemeClr val="tx1"/>
                </a:solidFill>
              </a:rPr>
              <a:t>в</a:t>
            </a:r>
            <a:r>
              <a:rPr lang="ru-RU" dirty="0" smtClean="0">
                <a:solidFill>
                  <a:schemeClr val="tx1"/>
                </a:solidFill>
              </a:rPr>
              <a:t>озможна,  собираются отдельно от </a:t>
            </a:r>
            <a:r>
              <a:rPr lang="ru-RU" dirty="0" err="1" smtClean="0">
                <a:solidFill>
                  <a:schemeClr val="tx1"/>
                </a:solidFill>
              </a:rPr>
              <a:t>неутилизируемых</a:t>
            </a:r>
            <a:r>
              <a:rPr lang="ru-RU" dirty="0" smtClean="0">
                <a:solidFill>
                  <a:schemeClr val="tx1"/>
                </a:solidFill>
              </a:rPr>
              <a:t> отходов.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Georgy\Desktop\ecoregion\498082_BIG_0_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617" b="85595" l="2342" r="91772">
                        <a14:foregroundMark x1="26519" y1="13612" x2="26013" y2="9207"/>
                        <a14:foregroundMark x1="91013" y1="52026" x2="91519" y2="52996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14" b="14613"/>
          <a:stretch/>
        </p:blipFill>
        <p:spPr bwMode="auto">
          <a:xfrm>
            <a:off x="179512" y="703810"/>
            <a:ext cx="5332467" cy="60182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2"/>
          <p:cNvSpPr txBox="1">
            <a:spLocks/>
          </p:cNvSpPr>
          <p:nvPr/>
        </p:nvSpPr>
        <p:spPr>
          <a:xfrm>
            <a:off x="5658999" y="2852748"/>
            <a:ext cx="3017458" cy="8876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700" u="sng" dirty="0" smtClean="0">
                <a:solidFill>
                  <a:schemeClr val="tx1"/>
                </a:solidFill>
              </a:rPr>
              <a:t>Сортировка отходов</a:t>
            </a:r>
            <a:r>
              <a:rPr lang="ru-RU" sz="1700" dirty="0" smtClean="0">
                <a:solidFill>
                  <a:schemeClr val="tx1"/>
                </a:solidFill>
              </a:rPr>
              <a:t> на Сортировочных станциях в муниципалитетах</a:t>
            </a:r>
            <a:endParaRPr lang="ru-RU" sz="1700" dirty="0">
              <a:solidFill>
                <a:schemeClr val="tx1"/>
              </a:solidFill>
            </a:endParaRPr>
          </a:p>
        </p:txBody>
      </p:sp>
      <p:sp>
        <p:nvSpPr>
          <p:cNvPr id="6" name="Текст 2"/>
          <p:cNvSpPr txBox="1">
            <a:spLocks/>
          </p:cNvSpPr>
          <p:nvPr/>
        </p:nvSpPr>
        <p:spPr>
          <a:xfrm>
            <a:off x="5325705" y="4299984"/>
            <a:ext cx="3268488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700" dirty="0" smtClean="0">
                <a:solidFill>
                  <a:schemeClr val="tx1"/>
                </a:solidFill>
              </a:rPr>
              <a:t>Вторичная </a:t>
            </a:r>
            <a:r>
              <a:rPr lang="ru-RU" sz="1700" u="sng" dirty="0" smtClean="0">
                <a:solidFill>
                  <a:schemeClr val="tx1"/>
                </a:solidFill>
              </a:rPr>
              <a:t>переработка отходов</a:t>
            </a:r>
            <a:r>
              <a:rPr lang="ru-RU" sz="1700" dirty="0" smtClean="0">
                <a:solidFill>
                  <a:schemeClr val="tx1"/>
                </a:solidFill>
              </a:rPr>
              <a:t> на Межмуниципальных мусороперерабатывающих заводах</a:t>
            </a:r>
            <a:endParaRPr lang="ru-RU" sz="1700" dirty="0">
              <a:solidFill>
                <a:schemeClr val="tx1"/>
              </a:solidFill>
            </a:endParaRPr>
          </a:p>
        </p:txBody>
      </p:sp>
      <p:sp>
        <p:nvSpPr>
          <p:cNvPr id="7" name="Текст 2"/>
          <p:cNvSpPr txBox="1">
            <a:spLocks/>
          </p:cNvSpPr>
          <p:nvPr/>
        </p:nvSpPr>
        <p:spPr>
          <a:xfrm>
            <a:off x="5004048" y="5949280"/>
            <a:ext cx="3268488" cy="7920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700" dirty="0" smtClean="0">
                <a:solidFill>
                  <a:schemeClr val="tx1"/>
                </a:solidFill>
              </a:rPr>
              <a:t>Производство готовой продукции из вторичного сырья</a:t>
            </a:r>
            <a:endParaRPr lang="ru-RU" sz="1700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195736" y="3596808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348136" y="3749208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339752" y="3285440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835696" y="2924944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763688" y="4045168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547664" y="3885363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2276128" y="4301077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2204120" y="4581128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1740669" y="4372857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1884685" y="4696028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2040012" y="5152810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1671142" y="5661248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1259632" y="5380104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683568" y="6021288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1547664" y="6020891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1043608" y="5086629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825937" y="5791745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2275245" y="5735205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3059832" y="5642742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35" name="Овал 34"/>
          <p:cNvSpPr/>
          <p:nvPr/>
        </p:nvSpPr>
        <p:spPr>
          <a:xfrm>
            <a:off x="3059832" y="5833590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36" name="Овал 35"/>
          <p:cNvSpPr/>
          <p:nvPr/>
        </p:nvSpPr>
        <p:spPr>
          <a:xfrm>
            <a:off x="3419872" y="5690030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37" name="Овал 36"/>
          <p:cNvSpPr/>
          <p:nvPr/>
        </p:nvSpPr>
        <p:spPr>
          <a:xfrm>
            <a:off x="2980224" y="5230189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38" name="Овал 37"/>
          <p:cNvSpPr/>
          <p:nvPr/>
        </p:nvSpPr>
        <p:spPr>
          <a:xfrm>
            <a:off x="2348156" y="6118261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39" name="Овал 38"/>
          <p:cNvSpPr/>
          <p:nvPr/>
        </p:nvSpPr>
        <p:spPr>
          <a:xfrm>
            <a:off x="2694129" y="5224590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40" name="Овал 39"/>
          <p:cNvSpPr/>
          <p:nvPr/>
        </p:nvSpPr>
        <p:spPr>
          <a:xfrm>
            <a:off x="3995936" y="5523664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41" name="Овал 40"/>
          <p:cNvSpPr/>
          <p:nvPr/>
        </p:nvSpPr>
        <p:spPr>
          <a:xfrm>
            <a:off x="3844320" y="5205595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42" name="Овал 41"/>
          <p:cNvSpPr/>
          <p:nvPr/>
        </p:nvSpPr>
        <p:spPr>
          <a:xfrm>
            <a:off x="3882420" y="4520713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43" name="Овал 42"/>
          <p:cNvSpPr/>
          <p:nvPr/>
        </p:nvSpPr>
        <p:spPr>
          <a:xfrm>
            <a:off x="3563888" y="4839588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44" name="Овал 43"/>
          <p:cNvSpPr/>
          <p:nvPr/>
        </p:nvSpPr>
        <p:spPr>
          <a:xfrm>
            <a:off x="2758537" y="5570832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45" name="Овал 44"/>
          <p:cNvSpPr/>
          <p:nvPr/>
        </p:nvSpPr>
        <p:spPr>
          <a:xfrm>
            <a:off x="4211960" y="4911368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46" name="Овал 45"/>
          <p:cNvSpPr/>
          <p:nvPr/>
        </p:nvSpPr>
        <p:spPr>
          <a:xfrm>
            <a:off x="4427984" y="5469767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47" name="Овал 46"/>
          <p:cNvSpPr/>
          <p:nvPr/>
        </p:nvSpPr>
        <p:spPr>
          <a:xfrm>
            <a:off x="4139952" y="4116948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48" name="Овал 47"/>
          <p:cNvSpPr/>
          <p:nvPr/>
        </p:nvSpPr>
        <p:spPr>
          <a:xfrm>
            <a:off x="4644008" y="4380898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49" name="Овал 48"/>
          <p:cNvSpPr/>
          <p:nvPr/>
        </p:nvSpPr>
        <p:spPr>
          <a:xfrm>
            <a:off x="2550113" y="3177012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3059832" y="3285440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3635896" y="3737168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3635896" y="3482051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3124240" y="2993524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2701729" y="2791915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Овал 54"/>
          <p:cNvSpPr/>
          <p:nvPr/>
        </p:nvSpPr>
        <p:spPr>
          <a:xfrm>
            <a:off x="1810090" y="2521403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Овал 55"/>
          <p:cNvSpPr/>
          <p:nvPr/>
        </p:nvSpPr>
        <p:spPr>
          <a:xfrm>
            <a:off x="2028701" y="2037471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1616926" y="3477631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1884685" y="1484784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2026114" y="1808820"/>
            <a:ext cx="144016" cy="14356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Равнобедренный треугольник 59"/>
          <p:cNvSpPr/>
          <p:nvPr/>
        </p:nvSpPr>
        <p:spPr>
          <a:xfrm>
            <a:off x="2138928" y="4020863"/>
            <a:ext cx="200824" cy="192170"/>
          </a:xfrm>
          <a:prstGeom prst="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Равнобедренный треугольник 60"/>
          <p:cNvSpPr/>
          <p:nvPr/>
        </p:nvSpPr>
        <p:spPr>
          <a:xfrm>
            <a:off x="2045173" y="4788996"/>
            <a:ext cx="200824" cy="192170"/>
          </a:xfrm>
          <a:prstGeom prst="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Равнобедренный треугольник 61"/>
          <p:cNvSpPr/>
          <p:nvPr/>
        </p:nvSpPr>
        <p:spPr>
          <a:xfrm>
            <a:off x="1447252" y="5427579"/>
            <a:ext cx="200824" cy="192170"/>
          </a:xfrm>
          <a:prstGeom prst="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Равнобедренный треугольник 62"/>
          <p:cNvSpPr/>
          <p:nvPr/>
        </p:nvSpPr>
        <p:spPr>
          <a:xfrm>
            <a:off x="3167844" y="5344488"/>
            <a:ext cx="200824" cy="192170"/>
          </a:xfrm>
          <a:prstGeom prst="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Равнобедренный треугольник 63"/>
          <p:cNvSpPr/>
          <p:nvPr/>
        </p:nvSpPr>
        <p:spPr>
          <a:xfrm>
            <a:off x="2190916" y="5475054"/>
            <a:ext cx="200824" cy="192170"/>
          </a:xfrm>
          <a:prstGeom prst="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Равнобедренный треугольник 64"/>
          <p:cNvSpPr/>
          <p:nvPr/>
        </p:nvSpPr>
        <p:spPr>
          <a:xfrm>
            <a:off x="4033093" y="4572663"/>
            <a:ext cx="200824" cy="192170"/>
          </a:xfrm>
          <a:prstGeom prst="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Равнобедренный треугольник 65"/>
          <p:cNvSpPr/>
          <p:nvPr/>
        </p:nvSpPr>
        <p:spPr>
          <a:xfrm>
            <a:off x="2339262" y="2695830"/>
            <a:ext cx="200824" cy="192170"/>
          </a:xfrm>
          <a:prstGeom prst="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Равнобедренный треугольник 66"/>
          <p:cNvSpPr/>
          <p:nvPr/>
        </p:nvSpPr>
        <p:spPr>
          <a:xfrm>
            <a:off x="2046242" y="1558712"/>
            <a:ext cx="200824" cy="192170"/>
          </a:xfrm>
          <a:prstGeom prst="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ісце для нижнього колонтитула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Инструменты реализации: </a:t>
            </a:r>
            <a:r>
              <a:rPr lang="ru-RU" b="1" dirty="0" smtClean="0"/>
              <a:t>экономические</a:t>
            </a:r>
            <a:endParaRPr lang="ru-RU" b="1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323528" y="2132856"/>
            <a:ext cx="3964071" cy="446449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Увеличение платы за негативное воздействие на окружающую среду (НВОС) для предприятий, регулярно нарушающих природоохранное законодательство</a:t>
            </a:r>
          </a:p>
          <a:p>
            <a:r>
              <a:rPr lang="ru-RU" dirty="0" smtClean="0"/>
              <a:t> Предоставление дополнительных субсидий, льгот, уменьшение платы за НВОС для экологически ответственных предприятий</a:t>
            </a:r>
          </a:p>
          <a:p>
            <a:r>
              <a:rPr lang="ru-RU" dirty="0" smtClean="0"/>
              <a:t>«Налоговые каникулы» -- освобождение  фирм, занимающихся вторичной переработкой и сортировкой отходов от уплаты  всех налогов на первом этапе развития</a:t>
            </a:r>
            <a:br>
              <a:rPr lang="ru-RU" dirty="0" smtClean="0"/>
            </a:br>
            <a:r>
              <a:rPr lang="ru-RU" dirty="0" smtClean="0"/>
              <a:t>(3-5 лет)</a:t>
            </a:r>
            <a:endParaRPr lang="ru-RU" dirty="0"/>
          </a:p>
        </p:txBody>
      </p:sp>
      <p:pic>
        <p:nvPicPr>
          <p:cNvPr id="7170" name="Picture 2" descr="C:\Users\Georgy\Desktop\ecoregion\лсц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4" r="6534"/>
          <a:stretch/>
        </p:blipFill>
        <p:spPr bwMode="auto">
          <a:xfrm>
            <a:off x="4398316" y="2780928"/>
            <a:ext cx="4206132" cy="3205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87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Инструменты реализации: </a:t>
            </a:r>
            <a:r>
              <a:rPr lang="ru-RU" b="1" dirty="0" smtClean="0"/>
              <a:t>законодательные</a:t>
            </a:r>
            <a:endParaRPr lang="ru-RU" b="1" dirty="0"/>
          </a:p>
        </p:txBody>
      </p:sp>
      <p:sp>
        <p:nvSpPr>
          <p:cNvPr id="10" name="Объект 7"/>
          <p:cNvSpPr txBox="1">
            <a:spLocks/>
          </p:cNvSpPr>
          <p:nvPr/>
        </p:nvSpPr>
        <p:spPr>
          <a:xfrm>
            <a:off x="323529" y="1916832"/>
            <a:ext cx="4071844" cy="475252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Запрет размещения отходов, подлежащих вторичной переработке, на полигонах и отвалах либо установка крайне экономически невыгодной стоимости их размещения</a:t>
            </a:r>
          </a:p>
          <a:p>
            <a:r>
              <a:rPr lang="ru-RU" dirty="0" smtClean="0"/>
              <a:t>Утверждение Правительством СО перечня отходов, подлежащих вторичной переработке</a:t>
            </a:r>
          </a:p>
          <a:p>
            <a:r>
              <a:rPr lang="ru-RU" dirty="0" smtClean="0"/>
              <a:t>Законодательная установка всех налоговых и экономических мер поддержки развития малых предприятий экологической направленности: ужесточение экологических требований к гражданам и предприятиям одновременно с введением льгот для экологически ответственных лиц</a:t>
            </a:r>
          </a:p>
        </p:txBody>
      </p:sp>
      <p:pic>
        <p:nvPicPr>
          <p:cNvPr id="8195" name="Picture 3" descr="C:\Users\Georgy\Desktop\ecoregion\e1f523fd48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632" y="2852936"/>
            <a:ext cx="4451465" cy="3341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37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067944" y="2636912"/>
            <a:ext cx="4996077" cy="446449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Повышение экологической культуры населения</a:t>
            </a:r>
          </a:p>
          <a:p>
            <a:r>
              <a:rPr lang="ru-RU" dirty="0" smtClean="0"/>
              <a:t>Экологическое воспитание молодёжи через проведение экологических лагерей, конкурсов, выездных мероприятий.</a:t>
            </a:r>
          </a:p>
          <a:p>
            <a:r>
              <a:rPr lang="ru-RU" dirty="0" smtClean="0"/>
              <a:t>Обязательное восстановление </a:t>
            </a:r>
            <a:r>
              <a:rPr lang="ru-RU" i="1" dirty="0" smtClean="0"/>
              <a:t>экологического образования</a:t>
            </a:r>
            <a:r>
              <a:rPr lang="ru-RU" dirty="0" smtClean="0"/>
              <a:t> в региональной части начальной и основной общеобразовательной программы</a:t>
            </a:r>
          </a:p>
          <a:p>
            <a:r>
              <a:rPr lang="ru-RU" dirty="0" smtClean="0"/>
              <a:t>Финансирование, поддержка и поощрение развития молодёжных движений в защиту экологии.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Инструменты реализации: </a:t>
            </a:r>
            <a:r>
              <a:rPr lang="ru-RU" b="1" dirty="0" smtClean="0"/>
              <a:t>экологическое образование</a:t>
            </a:r>
            <a:endParaRPr lang="ru-RU" b="1" dirty="0"/>
          </a:p>
        </p:txBody>
      </p:sp>
      <p:pic>
        <p:nvPicPr>
          <p:cNvPr id="1026" name="Picture 2" descr="C:\Users\Public\Pictures\Sample Pictures\Tulip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7"/>
            <a:ext cx="3744416" cy="280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83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4249" y="980728"/>
            <a:ext cx="7772400" cy="1780108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Экологическая модернизация Свердловской области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924944"/>
            <a:ext cx="6400800" cy="2448272"/>
          </a:xfrm>
        </p:spPr>
        <p:txBody>
          <a:bodyPr>
            <a:normAutofit lnSpcReduction="10000"/>
          </a:bodyPr>
          <a:lstStyle/>
          <a:p>
            <a:pPr algn="l"/>
            <a:r>
              <a:rPr lang="ru-RU" b="1" i="1" dirty="0" smtClean="0"/>
              <a:t>Экологическая проектная группа</a:t>
            </a:r>
          </a:p>
          <a:p>
            <a:pPr algn="l"/>
            <a:r>
              <a:rPr lang="ru-RU" b="1" dirty="0" smtClean="0"/>
              <a:t>Руководитель: </a:t>
            </a:r>
            <a:r>
              <a:rPr lang="ru-RU" dirty="0" smtClean="0"/>
              <a:t>Пьянков Георгий</a:t>
            </a:r>
          </a:p>
          <a:p>
            <a:pPr algn="l"/>
            <a:r>
              <a:rPr lang="ru-RU" dirty="0" smtClean="0"/>
              <a:t>Ярыгин Данил</a:t>
            </a:r>
          </a:p>
          <a:p>
            <a:pPr algn="l"/>
            <a:r>
              <a:rPr lang="ru-RU" dirty="0" smtClean="0"/>
              <a:t>Ширяева Зоя</a:t>
            </a:r>
          </a:p>
          <a:p>
            <a:pPr algn="l"/>
            <a:r>
              <a:rPr lang="ru-RU" dirty="0" smtClean="0"/>
              <a:t>Скороходова Мария</a:t>
            </a:r>
          </a:p>
          <a:p>
            <a:pPr algn="l"/>
            <a:r>
              <a:rPr lang="ru-RU" dirty="0" err="1" smtClean="0"/>
              <a:t>Гучков</a:t>
            </a:r>
            <a:r>
              <a:rPr lang="ru-RU" dirty="0" smtClean="0"/>
              <a:t> Константин</a:t>
            </a:r>
            <a:br>
              <a:rPr lang="ru-RU" dirty="0" smtClean="0"/>
            </a:br>
            <a:r>
              <a:rPr lang="ru-RU" dirty="0" err="1" smtClean="0"/>
              <a:t>Локштейн</a:t>
            </a:r>
            <a:r>
              <a:rPr lang="ru-RU" dirty="0" smtClean="0"/>
              <a:t> Дмитрий</a:t>
            </a:r>
            <a:endParaRPr lang="ru-RU" dirty="0"/>
          </a:p>
        </p:txBody>
      </p:sp>
      <p:pic>
        <p:nvPicPr>
          <p:cNvPr id="4" name="Picture 2" descr="C:\Users\Georgy\Desktop\ecoregion\498082_BIG_0_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617" b="85595" l="2342" r="91772">
                        <a14:foregroundMark x1="26519" y1="13612" x2="26013" y2="9207"/>
                        <a14:foregroundMark x1="91013" y1="52026" x2="91519" y2="52996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14" b="14613"/>
          <a:stretch/>
        </p:blipFill>
        <p:spPr bwMode="auto">
          <a:xfrm>
            <a:off x="4788024" y="2708920"/>
            <a:ext cx="3532267" cy="3986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311277" y="5589241"/>
            <a:ext cx="6400800" cy="110622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b="1" i="1" dirty="0" smtClean="0">
                <a:solidFill>
                  <a:schemeClr val="accent1"/>
                </a:solidFill>
              </a:rPr>
              <a:t>Экологическая экспертная группа</a:t>
            </a:r>
            <a:br>
              <a:rPr lang="ru-RU" b="1" i="1" dirty="0" smtClean="0">
                <a:solidFill>
                  <a:schemeClr val="accent1"/>
                </a:solidFill>
              </a:rPr>
            </a:br>
            <a:r>
              <a:rPr lang="ru-RU" b="1" i="1" dirty="0" smtClean="0">
                <a:solidFill>
                  <a:schemeClr val="accent1"/>
                </a:solidFill>
              </a:rPr>
              <a:t>Уральского государственного </a:t>
            </a:r>
            <a:br>
              <a:rPr lang="ru-RU" b="1" i="1" dirty="0" smtClean="0">
                <a:solidFill>
                  <a:schemeClr val="accent1"/>
                </a:solidFill>
              </a:rPr>
            </a:br>
            <a:r>
              <a:rPr lang="ru-RU" b="1" i="1" dirty="0" smtClean="0">
                <a:solidFill>
                  <a:schemeClr val="accent1"/>
                </a:solidFill>
              </a:rPr>
              <a:t>экономического университета </a:t>
            </a:r>
          </a:p>
          <a:p>
            <a:pPr algn="l"/>
            <a:r>
              <a:rPr lang="ru-RU" dirty="0" smtClean="0">
                <a:solidFill>
                  <a:schemeClr val="accent1"/>
                </a:solidFill>
              </a:rPr>
              <a:t>Руководитель: </a:t>
            </a:r>
            <a:r>
              <a:rPr lang="ru-RU" dirty="0" err="1" smtClean="0">
                <a:solidFill>
                  <a:schemeClr val="accent1"/>
                </a:solidFill>
              </a:rPr>
              <a:t>Похольчак</a:t>
            </a:r>
            <a:r>
              <a:rPr lang="ru-RU" dirty="0" smtClean="0">
                <a:solidFill>
                  <a:schemeClr val="accent1"/>
                </a:solidFill>
              </a:rPr>
              <a:t> Галина Юрьевна</a:t>
            </a:r>
          </a:p>
        </p:txBody>
      </p:sp>
      <p:pic>
        <p:nvPicPr>
          <p:cNvPr id="2050" name="Picture 2" descr="C:\Users\Georgy\Desktop\ecoregion\csverg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9874" y1="33788" x2="51889" y2="64164"/>
                        <a14:foregroundMark x1="25189" y1="22867" x2="26448" y2="17406"/>
                        <a14:foregroundMark x1="71285" y1="26280" x2="76322" y2="18089"/>
                        <a14:foregroundMark x1="47355" y1="66553" x2="61713" y2="39249"/>
                        <a14:backgroundMark x1="18136" y1="68942" x2="18136" y2="68942"/>
                        <a14:backgroundMark x1="81612" y1="68259" x2="81612" y2="68259"/>
                        <a14:backgroundMark x1="92947" y1="61775" x2="92947" y2="61775"/>
                        <a14:backgroundMark x1="7809" y1="61092" x2="7809" y2="610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60649"/>
            <a:ext cx="1656184" cy="1222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Georgy\Desktop\ecoregion\obl_sverdlo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622" b="100000" l="0" r="10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1052736"/>
            <a:ext cx="8208912" cy="5461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233915" y="980728"/>
            <a:ext cx="4986157" cy="1368152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Свердловская область</a:t>
            </a:r>
            <a:br>
              <a:rPr lang="ru-RU" sz="36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карте России</a:t>
            </a:r>
            <a:endParaRPr lang="ru-RU" sz="36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AutoShape 2" descr="Файл:Map of Russia - Sverdlovsk Oblast (2008-03).sv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91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778346759"/>
              </p:ext>
            </p:extLst>
          </p:nvPr>
        </p:nvGraphicFramePr>
        <p:xfrm>
          <a:off x="4115948" y="2448282"/>
          <a:ext cx="4912107" cy="3988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7" name="Picture 3" descr="C:\Users\Georgy\Desktop\ecoregion\4033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24" y="960700"/>
            <a:ext cx="3840427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Georgy\Desktop\ecoregion\eco_ural_region_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24" y="4057044"/>
            <a:ext cx="3816424" cy="25403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2988567" y="188640"/>
            <a:ext cx="5903913" cy="1058863"/>
          </a:xfrm>
        </p:spPr>
        <p:txBody>
          <a:bodyPr anchor="t"/>
          <a:lstStyle/>
          <a:p>
            <a:pPr algn="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Промышленность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1524952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Основу промышленности и экономики Свердловской области составляют металлургия и машиностроение:</a:t>
            </a:r>
            <a:endParaRPr lang="ru-RU" dirty="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37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395536" y="209897"/>
            <a:ext cx="8280920" cy="113087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Размещение предприятий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Georgy\Desktop\ecoregion\498082_BIG_0_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617" b="85595" l="2342" r="91772">
                        <a14:foregroundMark x1="26519" y1="13612" x2="26013" y2="9207"/>
                        <a14:foregroundMark x1="91013" y1="52026" x2="91519" y2="52996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14" b="14613"/>
          <a:stretch/>
        </p:blipFill>
        <p:spPr bwMode="auto">
          <a:xfrm>
            <a:off x="2061293" y="940598"/>
            <a:ext cx="4949405" cy="558593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3563888" y="4653136"/>
            <a:ext cx="216024" cy="21602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>
            <a:stCxn id="5" idx="1"/>
          </p:cNvCxnSpPr>
          <p:nvPr/>
        </p:nvCxnSpPr>
        <p:spPr>
          <a:xfrm flipH="1" flipV="1">
            <a:off x="2339752" y="3140968"/>
            <a:ext cx="1255772" cy="1543804"/>
          </a:xfrm>
          <a:prstGeom prst="line">
            <a:avLst/>
          </a:prstGeom>
          <a:ln w="19050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20053" y="1844824"/>
            <a:ext cx="27881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Нижнетагильский металлургический комбинат</a:t>
            </a:r>
            <a:endParaRPr lang="ru-RU" sz="1600" dirty="0"/>
          </a:p>
        </p:txBody>
      </p:sp>
      <p:pic>
        <p:nvPicPr>
          <p:cNvPr id="4098" name="Picture 2" descr="C:\Users\Georgy\Desktop\ecoregion\ntm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46484"/>
            <a:ext cx="2448272" cy="1630588"/>
          </a:xfrm>
          <a:prstGeom prst="rect">
            <a:avLst/>
          </a:prstGeom>
          <a:noFill/>
          <a:ln w="19050">
            <a:solidFill>
              <a:schemeClr val="accent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156176" y="2971691"/>
            <a:ext cx="27881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Горно-обогатительный комбинат «Ванадий»</a:t>
            </a:r>
            <a:endParaRPr lang="ru-RU" sz="1600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3455876" y="2429599"/>
            <a:ext cx="2988332" cy="1635671"/>
          </a:xfrm>
          <a:prstGeom prst="line">
            <a:avLst/>
          </a:prstGeom>
          <a:ln w="19050">
            <a:solidFill>
              <a:schemeClr val="accent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3347864" y="3969060"/>
            <a:ext cx="216024" cy="21602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 descr="C:\Users\Georgy\Desktop\ecoregion\гок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400" y="1124744"/>
            <a:ext cx="2409056" cy="1806792"/>
          </a:xfrm>
          <a:prstGeom prst="rect">
            <a:avLst/>
          </a:prstGeom>
          <a:noFill/>
          <a:ln w="19050">
            <a:solidFill>
              <a:schemeClr val="accent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Прямая соединительная линия 18"/>
          <p:cNvCxnSpPr>
            <a:stCxn id="17" idx="5"/>
          </p:cNvCxnSpPr>
          <p:nvPr/>
        </p:nvCxnSpPr>
        <p:spPr>
          <a:xfrm flipH="1" flipV="1">
            <a:off x="2143914" y="4653136"/>
            <a:ext cx="1972786" cy="1120492"/>
          </a:xfrm>
          <a:prstGeom prst="line">
            <a:avLst/>
          </a:prstGeom>
          <a:ln w="19050">
            <a:solidFill>
              <a:schemeClr val="accent6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3932312" y="5589240"/>
            <a:ext cx="216024" cy="21602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0" name="Picture 4" descr="C:\Users\Georgy\Desktop\ecoregion\уралмаш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53" y="4327475"/>
            <a:ext cx="2232248" cy="1484290"/>
          </a:xfrm>
          <a:prstGeom prst="rect">
            <a:avLst/>
          </a:prstGeom>
          <a:noFill/>
          <a:ln w="19050"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44016" y="5822622"/>
            <a:ext cx="2627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Уральский завод </a:t>
            </a:r>
            <a:br>
              <a:rPr lang="ru-RU" sz="1600" dirty="0" smtClean="0"/>
            </a:br>
            <a:r>
              <a:rPr lang="ru-RU" sz="1600" dirty="0" smtClean="0"/>
              <a:t>тяжелого </a:t>
            </a:r>
            <a:r>
              <a:rPr lang="ru-RU" sz="1600" dirty="0" err="1" smtClean="0"/>
              <a:t>машино</a:t>
            </a:r>
            <a:r>
              <a:rPr lang="ru-RU" sz="1600" dirty="0" smtClean="0"/>
              <a:t>-</a:t>
            </a:r>
            <a:br>
              <a:rPr lang="ru-RU" sz="1600" dirty="0" smtClean="0"/>
            </a:br>
            <a:r>
              <a:rPr lang="ru-RU" sz="1600" dirty="0" smtClean="0"/>
              <a:t>строения</a:t>
            </a:r>
            <a:endParaRPr lang="ru-RU" sz="1600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H="1" flipV="1">
            <a:off x="4659782" y="5957664"/>
            <a:ext cx="2432498" cy="423664"/>
          </a:xfrm>
          <a:prstGeom prst="line">
            <a:avLst/>
          </a:prstGeom>
          <a:ln w="19050"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Овал 24"/>
          <p:cNvSpPr/>
          <p:nvPr/>
        </p:nvSpPr>
        <p:spPr>
          <a:xfrm>
            <a:off x="4551770" y="5849652"/>
            <a:ext cx="216024" cy="21602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1" name="Picture 5" descr="C:\Users\Georgy\Desktop\ecoregion\кам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787" y="4964562"/>
            <a:ext cx="2458515" cy="1716119"/>
          </a:xfrm>
          <a:prstGeom prst="rect">
            <a:avLst/>
          </a:prstGeom>
          <a:noFill/>
          <a:ln w="190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6725948" y="4273982"/>
            <a:ext cx="27881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Каменск-Уральский металлургический завод</a:t>
            </a:r>
            <a:endParaRPr lang="ru-RU" sz="1600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80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8" y="664295"/>
            <a:ext cx="7668344" cy="1252537"/>
          </a:xfrm>
        </p:spPr>
        <p:txBody>
          <a:bodyPr>
            <a:normAutofit/>
          </a:bodyPr>
          <a:lstStyle/>
          <a:p>
            <a:pPr algn="l"/>
            <a:r>
              <a:rPr lang="ru-RU" sz="4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</a:t>
            </a:r>
            <a:endParaRPr lang="ru-RU" sz="48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27584" y="1700809"/>
            <a:ext cx="7408862" cy="108012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разработка проекта комплексной экологической модернизации Свердловской области.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3568" y="2564904"/>
            <a:ext cx="7668344" cy="1252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4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  <a:endParaRPr lang="ru-RU" sz="48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813309" y="3645024"/>
            <a:ext cx="7408862" cy="27363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выявить основные экологические проблемы Свердловской области</a:t>
            </a:r>
          </a:p>
          <a:p>
            <a:r>
              <a:rPr lang="ru-RU" dirty="0" smtClean="0"/>
              <a:t>выявить, проанализировать и систематизировать причины и следствия этих проблем</a:t>
            </a:r>
          </a:p>
          <a:p>
            <a:r>
              <a:rPr lang="ru-RU" dirty="0" smtClean="0"/>
              <a:t>изучить и систематизировать пути решения проблем</a:t>
            </a:r>
          </a:p>
          <a:p>
            <a:r>
              <a:rPr lang="ru-RU" dirty="0"/>
              <a:t>р</a:t>
            </a:r>
            <a:r>
              <a:rPr lang="ru-RU" dirty="0" smtClean="0"/>
              <a:t>азработать комплексы инструментов, используемых для решения проблем.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23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740233" y="116632"/>
            <a:ext cx="7258778" cy="576063"/>
          </a:xfrm>
        </p:spPr>
        <p:txBody>
          <a:bodyPr anchor="t"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Экологические проблемы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979712" y="1480956"/>
            <a:ext cx="5328592" cy="648072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ru-RU" b="1" dirty="0" smtClean="0"/>
              <a:t>Загрязнение окружающей среды</a:t>
            </a:r>
            <a:endParaRPr lang="ru-RU" b="1" dirty="0"/>
          </a:p>
        </p:txBody>
      </p:sp>
      <p:sp>
        <p:nvSpPr>
          <p:cNvPr id="5" name="Стрелка вправо 4"/>
          <p:cNvSpPr/>
          <p:nvPr/>
        </p:nvSpPr>
        <p:spPr>
          <a:xfrm rot="7643271">
            <a:off x="2029466" y="2024665"/>
            <a:ext cx="720640" cy="5487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4009302" y="1995856"/>
            <a:ext cx="720640" cy="5487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3694614">
            <a:off x="6287994" y="2019254"/>
            <a:ext cx="720640" cy="5487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89985" y="2659371"/>
            <a:ext cx="1512168" cy="54351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Атмосферы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613538" y="2679366"/>
            <a:ext cx="1512168" cy="54351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Водных объектов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228184" y="2708174"/>
            <a:ext cx="1512168" cy="54351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Почв</a:t>
            </a:r>
            <a:endParaRPr lang="ru-RU" dirty="0"/>
          </a:p>
        </p:txBody>
      </p:sp>
      <p:pic>
        <p:nvPicPr>
          <p:cNvPr id="1027" name="Picture 3" descr="C:\Users\Georgy\Desktop\ecoregion\800px-Рефтинская_ГРЭС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67" y="3356992"/>
            <a:ext cx="2686866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331490" y="5160492"/>
            <a:ext cx="2686943" cy="143685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Традиционная энергетика: </a:t>
            </a:r>
            <a:r>
              <a:rPr lang="ru-RU" dirty="0" err="1" smtClean="0"/>
              <a:t>Рефтинская</a:t>
            </a:r>
            <a:r>
              <a:rPr lang="ru-RU" dirty="0" smtClean="0"/>
              <a:t> ГРЭС</a:t>
            </a:r>
          </a:p>
          <a:p>
            <a:r>
              <a:rPr lang="ru-RU" dirty="0" smtClean="0"/>
              <a:t>Металлургическое производство</a:t>
            </a:r>
          </a:p>
        </p:txBody>
      </p:sp>
      <p:pic>
        <p:nvPicPr>
          <p:cNvPr id="14" name="Picture 2" descr="C:\Users\Georgy\Desktop\ecoregion\нтагил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2" t="479" r="498" b="6933"/>
          <a:stretch/>
        </p:blipFill>
        <p:spPr bwMode="auto">
          <a:xfrm>
            <a:off x="351557" y="3190871"/>
            <a:ext cx="2686943" cy="1966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Объект 2"/>
          <p:cNvSpPr txBox="1">
            <a:spLocks/>
          </p:cNvSpPr>
          <p:nvPr/>
        </p:nvSpPr>
        <p:spPr>
          <a:xfrm>
            <a:off x="3018433" y="5179298"/>
            <a:ext cx="2777703" cy="154586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Сбросы с городских очистных сооружений – до 60%</a:t>
            </a:r>
          </a:p>
          <a:p>
            <a:r>
              <a:rPr lang="ru-RU" dirty="0" smtClean="0"/>
              <a:t>Промышленные сбросы</a:t>
            </a:r>
          </a:p>
        </p:txBody>
      </p:sp>
      <p:pic>
        <p:nvPicPr>
          <p:cNvPr id="1028" name="Picture 4" descr="C:\Users\Georgy\Desktop\ecoregion\очис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249791"/>
            <a:ext cx="2846869" cy="1907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Объект 2"/>
          <p:cNvSpPr txBox="1">
            <a:spLocks/>
          </p:cNvSpPr>
          <p:nvPr/>
        </p:nvSpPr>
        <p:spPr>
          <a:xfrm>
            <a:off x="6025209" y="5190270"/>
            <a:ext cx="2777703" cy="166773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Размещение свалок промышленных и бытовых отходов</a:t>
            </a:r>
          </a:p>
          <a:p>
            <a:r>
              <a:rPr lang="ru-RU" dirty="0" smtClean="0"/>
              <a:t>Неправильное применение удобрений и ведение с/х</a:t>
            </a:r>
          </a:p>
        </p:txBody>
      </p:sp>
      <p:pic>
        <p:nvPicPr>
          <p:cNvPr id="1029" name="Picture 5" descr="C:\Users\Georgy\Desktop\ecoregion\sdam-zemlyu-s-h-naznacheniya-v-arendu_31550984_1_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3329716"/>
            <a:ext cx="2436635" cy="18274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Georgy\Desktop\ecoregion\image592306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101" y="3284984"/>
            <a:ext cx="2808075" cy="18673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004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971600" y="1628800"/>
            <a:ext cx="6984776" cy="3600400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ru-RU" b="1" dirty="0" smtClean="0"/>
              <a:t>Сокращение </a:t>
            </a:r>
            <a:r>
              <a:rPr lang="ru-RU" b="1" dirty="0"/>
              <a:t>площади лесов, парков, лесопарков в населённых пунктах и вокруг </a:t>
            </a:r>
            <a:r>
              <a:rPr lang="ru-RU" b="1" dirty="0" smtClean="0"/>
              <a:t>них: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457200" indent="-457200">
              <a:buFont typeface="+mj-lt"/>
              <a:buAutoNum type="arabicPeriod" startAt="2"/>
            </a:pPr>
            <a:r>
              <a:rPr lang="ru-RU" b="1" dirty="0"/>
              <a:t>Опасность радиационного </a:t>
            </a:r>
            <a:r>
              <a:rPr lang="ru-RU" b="1" dirty="0" smtClean="0"/>
              <a:t>загрязнения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ru-RU" b="1" dirty="0" smtClean="0"/>
              <a:t>Падение уровня продолжительности жизни населения:</a:t>
            </a:r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11336" y="116632"/>
            <a:ext cx="8229600" cy="1252537"/>
          </a:xfrm>
        </p:spPr>
        <p:txBody>
          <a:bodyPr anchor="t"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Экологические проблемы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Georgy\Desktop\ecoregion\350px-DEFORASTATION_RAIN_FOREST_RIO_DE_JANEIRO_BRAZI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231" y="2303412"/>
            <a:ext cx="2664296" cy="1773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Georgy\Desktop\ecoregion\a6cf0fb79f6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587" y="2307533"/>
            <a:ext cx="2652701" cy="17695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88469" y="5085183"/>
            <a:ext cx="17091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69 лет </a:t>
            </a:r>
            <a:endParaRPr lang="ru-RU" sz="40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895721" y="5733255"/>
            <a:ext cx="3859245" cy="97907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средняя продолжительность жизни населения Свердловской области (2010 г.)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24788" y="5085183"/>
            <a:ext cx="17171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 лет </a:t>
            </a:r>
            <a:endParaRPr lang="ru-RU" sz="40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4932040" y="5661248"/>
            <a:ext cx="3859245" cy="9790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 smtClean="0"/>
              <a:t>средняя продолжительность жизни населения Германии (2009 г.)</a:t>
            </a: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89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Пути решения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0508" y="1746974"/>
            <a:ext cx="7408333" cy="100811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Главная задача </a:t>
            </a:r>
            <a:r>
              <a:rPr lang="ru-RU" dirty="0" smtClean="0"/>
              <a:t>– снижение</a:t>
            </a:r>
            <a:br>
              <a:rPr lang="ru-RU" dirty="0" smtClean="0"/>
            </a:br>
            <a:r>
              <a:rPr lang="ru-RU" dirty="0" smtClean="0"/>
              <a:t>негативного воздействия на окружающую среду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34238" y="1737682"/>
            <a:ext cx="2744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5"/>
                </a:solidFill>
              </a:rPr>
              <a:t>!</a:t>
            </a:r>
            <a:endParaRPr lang="ru-RU" sz="2000" b="1" dirty="0">
              <a:solidFill>
                <a:schemeClr val="accent5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26484" y="2924944"/>
            <a:ext cx="5325636" cy="3600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i="1" dirty="0" smtClean="0"/>
              <a:t>Приоритет для металлургической и энергетической отраслей: </a:t>
            </a:r>
          </a:p>
          <a:p>
            <a:pPr marL="0" indent="0">
              <a:buNone/>
            </a:pPr>
            <a:endParaRPr lang="ru-RU" i="1" dirty="0" smtClean="0"/>
          </a:p>
          <a:p>
            <a:r>
              <a:rPr lang="ru-RU" dirty="0" smtClean="0"/>
              <a:t>Реконструкция производства</a:t>
            </a:r>
            <a:endParaRPr lang="ru-RU" dirty="0"/>
          </a:p>
          <a:p>
            <a:r>
              <a:rPr lang="ru-RU" dirty="0" smtClean="0"/>
              <a:t>Переход на более </a:t>
            </a:r>
            <a:r>
              <a:rPr lang="ru-RU" dirty="0" err="1" smtClean="0"/>
              <a:t>экологичные</a:t>
            </a:r>
            <a:r>
              <a:rPr lang="ru-RU" dirty="0" smtClean="0"/>
              <a:t> ресурсосберегающие технологии </a:t>
            </a:r>
          </a:p>
          <a:p>
            <a:r>
              <a:rPr lang="ru-RU" dirty="0" smtClean="0"/>
              <a:t>Утилизация и вторичное использование отходов производства</a:t>
            </a:r>
          </a:p>
          <a:p>
            <a:r>
              <a:rPr lang="ru-RU" dirty="0" smtClean="0"/>
              <a:t>Обязательная поддержка программ создания и развития альтернативной энергетики</a:t>
            </a:r>
          </a:p>
        </p:txBody>
      </p:sp>
      <p:pic>
        <p:nvPicPr>
          <p:cNvPr id="3074" name="Picture 2" descr="C:\Users\Georgy\Desktop\ecoregion\ветряк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93096"/>
            <a:ext cx="3384376" cy="22957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Georgy\Desktop\ecoregion\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708920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44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02840" y="-99392"/>
            <a:ext cx="8229600" cy="1252537"/>
          </a:xfrm>
        </p:spPr>
        <p:txBody>
          <a:bodyPr/>
          <a:lstStyle/>
          <a:p>
            <a:pPr algn="r"/>
            <a:r>
              <a:rPr lang="ru-RU" dirty="0" smtClean="0"/>
              <a:t>Пути решения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995936" y="1484784"/>
            <a:ext cx="4893588" cy="48965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600" i="1" dirty="0" smtClean="0"/>
              <a:t>Транспорт: </a:t>
            </a:r>
          </a:p>
          <a:p>
            <a:pPr marL="0" indent="0">
              <a:buNone/>
            </a:pPr>
            <a:endParaRPr lang="ru-RU" i="1" dirty="0" smtClean="0"/>
          </a:p>
          <a:p>
            <a:r>
              <a:rPr lang="ru-RU" dirty="0" smtClean="0"/>
              <a:t>Обязательный законодательный переход на топливо стандарта Евро-6 к 2015 году на всей территории Свердловской области</a:t>
            </a:r>
          </a:p>
          <a:p>
            <a:r>
              <a:rPr lang="ru-RU" dirty="0" smtClean="0"/>
              <a:t>Обязательное оснащение всех автомобилей </a:t>
            </a:r>
            <a:r>
              <a:rPr lang="ru-RU" i="1" dirty="0" smtClean="0"/>
              <a:t>нейтрализаторами отходящих газов</a:t>
            </a:r>
            <a:r>
              <a:rPr lang="ru-RU" dirty="0" smtClean="0"/>
              <a:t> (только после принятия стандарта Евро-6)</a:t>
            </a:r>
          </a:p>
          <a:p>
            <a:r>
              <a:rPr lang="ru-RU" dirty="0" smtClean="0"/>
              <a:t>Строительство объездных дорог для большегрузного автотранспорта, регулирование потоков автомобилей</a:t>
            </a:r>
          </a:p>
          <a:p>
            <a:endParaRPr lang="ru-RU" i="1" dirty="0" smtClean="0"/>
          </a:p>
        </p:txBody>
      </p:sp>
      <p:pic>
        <p:nvPicPr>
          <p:cNvPr id="4098" name="Picture 2" descr="C:\Users\Georgy\Desktop\ecoregion\100_newsnovosti_otraslievro-6_vstupit_v_silu_cher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810" b="94667" l="3714" r="100000">
                        <a14:foregroundMark x1="19571" y1="31619" x2="24143" y2="22476"/>
                        <a14:foregroundMark x1="68857" y1="24381" x2="70714" y2="2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Georgy\Desktop\ecoregion\7306775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12976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Georgy\Desktop\ecoregion\нейтр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22520"/>
            <a:ext cx="3151940" cy="23639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76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1285</TotalTime>
  <Words>1076</Words>
  <Application>Microsoft Office PowerPoint</Application>
  <PresentationFormat>Екран (4:3)</PresentationFormat>
  <Paragraphs>234</Paragraphs>
  <Slides>16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16</vt:i4>
      </vt:variant>
    </vt:vector>
  </HeadingPairs>
  <TitlesOfParts>
    <vt:vector size="17" baseType="lpstr">
      <vt:lpstr>Волна</vt:lpstr>
      <vt:lpstr>Экологическая модернизация Свердловской области</vt:lpstr>
      <vt:lpstr>Свердловская область на карте России</vt:lpstr>
      <vt:lpstr>Промышленность</vt:lpstr>
      <vt:lpstr>Презентація PowerPoint</vt:lpstr>
      <vt:lpstr>Цель:</vt:lpstr>
      <vt:lpstr>Экологические проблемы</vt:lpstr>
      <vt:lpstr>Экологические проблемы</vt:lpstr>
      <vt:lpstr>Пути решения</vt:lpstr>
      <vt:lpstr>Пути решения</vt:lpstr>
      <vt:lpstr>Пути решения</vt:lpstr>
      <vt:lpstr>Пути решения</vt:lpstr>
      <vt:lpstr>Система обращения с бытовыми отходами  в Свердловской области</vt:lpstr>
      <vt:lpstr>Инструменты реализации: экономические</vt:lpstr>
      <vt:lpstr>Инструменты реализации: законодательные</vt:lpstr>
      <vt:lpstr>Инструменты реализации: экологическое образование</vt:lpstr>
      <vt:lpstr>Экологическая модернизация Свердловской области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Экологическая модернизация Свердловской области</dc:title>
  <dc:creator>Georgy</dc:creator>
  <cp:lastModifiedBy>LEGION</cp:lastModifiedBy>
  <cp:revision>43</cp:revision>
  <dcterms:created xsi:type="dcterms:W3CDTF">2012-02-27T11:47:08Z</dcterms:created>
  <dcterms:modified xsi:type="dcterms:W3CDTF">2015-05-06T08:22:41Z</dcterms:modified>
</cp:coreProperties>
</file>